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301" r:id="rId9"/>
    <p:sldId id="265" r:id="rId10"/>
    <p:sldId id="285" r:id="rId11"/>
    <p:sldId id="297" r:id="rId12"/>
    <p:sldId id="298" r:id="rId13"/>
    <p:sldId id="299" r:id="rId14"/>
    <p:sldId id="300" r:id="rId15"/>
    <p:sldId id="294" r:id="rId16"/>
    <p:sldId id="288" r:id="rId17"/>
    <p:sldId id="290" r:id="rId18"/>
    <p:sldId id="302" r:id="rId19"/>
    <p:sldId id="295" r:id="rId20"/>
    <p:sldId id="266" r:id="rId21"/>
    <p:sldId id="296" r:id="rId22"/>
    <p:sldId id="289" r:id="rId23"/>
    <p:sldId id="264" r:id="rId24"/>
    <p:sldId id="293"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566751-F652-4173-AD40-271DF42496FB}" v="11" dt="2025-04-13T22:13:13.9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53" autoAdjust="0"/>
    <p:restoredTop sz="95033" autoAdjust="0"/>
  </p:normalViewPr>
  <p:slideViewPr>
    <p:cSldViewPr snapToGrid="0">
      <p:cViewPr varScale="1">
        <p:scale>
          <a:sx n="67" d="100"/>
          <a:sy n="67" d="100"/>
        </p:scale>
        <p:origin x="1046" y="2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 Hales" userId="7a3163ac37c91775" providerId="LiveId" clId="{16566751-F652-4173-AD40-271DF42496FB}"/>
    <pc:docChg chg="custSel modSld">
      <pc:chgData name="Sam Hales" userId="7a3163ac37c91775" providerId="LiveId" clId="{16566751-F652-4173-AD40-271DF42496FB}" dt="2025-04-13T22:16:03.003" v="1503" actId="20577"/>
      <pc:docMkLst>
        <pc:docMk/>
      </pc:docMkLst>
      <pc:sldChg chg="addSp delSp modSp mod">
        <pc:chgData name="Sam Hales" userId="7a3163ac37c91775" providerId="LiveId" clId="{16566751-F652-4173-AD40-271DF42496FB}" dt="2025-04-13T22:10:11.740" v="1002" actId="21"/>
        <pc:sldMkLst>
          <pc:docMk/>
          <pc:sldMk cId="322125068" sldId="288"/>
        </pc:sldMkLst>
        <pc:spChg chg="mod">
          <ac:chgData name="Sam Hales" userId="7a3163ac37c91775" providerId="LiveId" clId="{16566751-F652-4173-AD40-271DF42496FB}" dt="2025-04-13T20:55:47.765" v="6" actId="20577"/>
          <ac:spMkLst>
            <pc:docMk/>
            <pc:sldMk cId="322125068" sldId="288"/>
            <ac:spMk id="2" creationId="{7F58669F-83D1-E28C-805C-54A255832E9F}"/>
          </ac:spMkLst>
        </pc:spChg>
        <pc:spChg chg="mod">
          <ac:chgData name="Sam Hales" userId="7a3163ac37c91775" providerId="LiveId" clId="{16566751-F652-4173-AD40-271DF42496FB}" dt="2025-04-13T22:00:45.977" v="374" actId="20577"/>
          <ac:spMkLst>
            <pc:docMk/>
            <pc:sldMk cId="322125068" sldId="288"/>
            <ac:spMk id="10" creationId="{E551D830-B1EF-B36A-82A2-FFC1DAF81761}"/>
          </ac:spMkLst>
        </pc:spChg>
        <pc:spChg chg="mod">
          <ac:chgData name="Sam Hales" userId="7a3163ac37c91775" providerId="LiveId" clId="{16566751-F652-4173-AD40-271DF42496FB}" dt="2025-04-13T20:58:33.607" v="164" actId="20577"/>
          <ac:spMkLst>
            <pc:docMk/>
            <pc:sldMk cId="322125068" sldId="288"/>
            <ac:spMk id="12" creationId="{09A4CDA3-3133-1225-A742-8D5F0609EDE1}"/>
          </ac:spMkLst>
        </pc:spChg>
        <pc:spChg chg="mod">
          <ac:chgData name="Sam Hales" userId="7a3163ac37c91775" providerId="LiveId" clId="{16566751-F652-4173-AD40-271DF42496FB}" dt="2025-04-13T20:58:51.789" v="177" actId="20577"/>
          <ac:spMkLst>
            <pc:docMk/>
            <pc:sldMk cId="322125068" sldId="288"/>
            <ac:spMk id="13" creationId="{0FA0A634-C7E7-0A35-7683-92117B60D317}"/>
          </ac:spMkLst>
        </pc:spChg>
        <pc:spChg chg="mod">
          <ac:chgData name="Sam Hales" userId="7a3163ac37c91775" providerId="LiveId" clId="{16566751-F652-4173-AD40-271DF42496FB}" dt="2025-04-13T20:58:58.633" v="188" actId="20577"/>
          <ac:spMkLst>
            <pc:docMk/>
            <pc:sldMk cId="322125068" sldId="288"/>
            <ac:spMk id="41" creationId="{7DA54E13-03BB-10DD-7589-B191FB1C0887}"/>
          </ac:spMkLst>
        </pc:spChg>
        <pc:spChg chg="add del mod">
          <ac:chgData name="Sam Hales" userId="7a3163ac37c91775" providerId="LiveId" clId="{16566751-F652-4173-AD40-271DF42496FB}" dt="2025-04-13T22:10:11.740" v="1002" actId="21"/>
          <ac:spMkLst>
            <pc:docMk/>
            <pc:sldMk cId="322125068" sldId="288"/>
            <ac:spMk id="42" creationId="{72AF42B6-7709-3F12-983D-6C12A076523C}"/>
          </ac:spMkLst>
        </pc:spChg>
        <pc:spChg chg="mod">
          <ac:chgData name="Sam Hales" userId="7a3163ac37c91775" providerId="LiveId" clId="{16566751-F652-4173-AD40-271DF42496FB}" dt="2025-04-13T20:57:26.044" v="57" actId="20577"/>
          <ac:spMkLst>
            <pc:docMk/>
            <pc:sldMk cId="322125068" sldId="288"/>
            <ac:spMk id="117" creationId="{E96C7ECE-D5E7-3604-E621-D313207F691E}"/>
          </ac:spMkLst>
        </pc:spChg>
      </pc:sldChg>
      <pc:sldChg chg="addSp delSp modSp mod">
        <pc:chgData name="Sam Hales" userId="7a3163ac37c91775" providerId="LiveId" clId="{16566751-F652-4173-AD40-271DF42496FB}" dt="2025-04-13T22:16:03.003" v="1503" actId="20577"/>
        <pc:sldMkLst>
          <pc:docMk/>
          <pc:sldMk cId="3106480966" sldId="289"/>
        </pc:sldMkLst>
        <pc:spChg chg="mod">
          <ac:chgData name="Sam Hales" userId="7a3163ac37c91775" providerId="LiveId" clId="{16566751-F652-4173-AD40-271DF42496FB}" dt="2025-04-13T22:09:30.555" v="997" actId="1076"/>
          <ac:spMkLst>
            <pc:docMk/>
            <pc:sldMk cId="3106480966" sldId="289"/>
            <ac:spMk id="3" creationId="{57FA6869-7C3B-B7F5-D9BB-7A5C17D31565}"/>
          </ac:spMkLst>
        </pc:spChg>
        <pc:spChg chg="add mod">
          <ac:chgData name="Sam Hales" userId="7a3163ac37c91775" providerId="LiveId" clId="{16566751-F652-4173-AD40-271DF42496FB}" dt="2025-04-13T22:08:52.099" v="987" actId="1076"/>
          <ac:spMkLst>
            <pc:docMk/>
            <pc:sldMk cId="3106480966" sldId="289"/>
            <ac:spMk id="4" creationId="{66AD65C9-130E-391F-C02F-30B428CBE986}"/>
          </ac:spMkLst>
        </pc:spChg>
        <pc:spChg chg="mod">
          <ac:chgData name="Sam Hales" userId="7a3163ac37c91775" providerId="LiveId" clId="{16566751-F652-4173-AD40-271DF42496FB}" dt="2025-04-13T22:11:49.173" v="1105" actId="20577"/>
          <ac:spMkLst>
            <pc:docMk/>
            <pc:sldMk cId="3106480966" sldId="289"/>
            <ac:spMk id="7" creationId="{BB1865B7-C2EA-F69C-AF87-B828206A99D5}"/>
          </ac:spMkLst>
        </pc:spChg>
        <pc:spChg chg="mod">
          <ac:chgData name="Sam Hales" userId="7a3163ac37c91775" providerId="LiveId" clId="{16566751-F652-4173-AD40-271DF42496FB}" dt="2025-04-13T22:09:38.722" v="999" actId="1076"/>
          <ac:spMkLst>
            <pc:docMk/>
            <pc:sldMk cId="3106480966" sldId="289"/>
            <ac:spMk id="8" creationId="{41348907-322F-993D-150E-4B878FFA6813}"/>
          </ac:spMkLst>
        </pc:spChg>
        <pc:spChg chg="mod">
          <ac:chgData name="Sam Hales" userId="7a3163ac37c91775" providerId="LiveId" clId="{16566751-F652-4173-AD40-271DF42496FB}" dt="2025-04-13T22:16:03.003" v="1503" actId="20577"/>
          <ac:spMkLst>
            <pc:docMk/>
            <pc:sldMk cId="3106480966" sldId="289"/>
            <ac:spMk id="10" creationId="{833480E1-DB0D-BD73-F743-AA977067563D}"/>
          </ac:spMkLst>
        </pc:spChg>
        <pc:spChg chg="mod">
          <ac:chgData name="Sam Hales" userId="7a3163ac37c91775" providerId="LiveId" clId="{16566751-F652-4173-AD40-271DF42496FB}" dt="2025-04-13T22:08:58.450" v="991" actId="20577"/>
          <ac:spMkLst>
            <pc:docMk/>
            <pc:sldMk cId="3106480966" sldId="289"/>
            <ac:spMk id="12" creationId="{D4550263-4381-BE87-D2D3-73285DF9DD1E}"/>
          </ac:spMkLst>
        </pc:spChg>
        <pc:spChg chg="del">
          <ac:chgData name="Sam Hales" userId="7a3163ac37c91775" providerId="LiveId" clId="{16566751-F652-4173-AD40-271DF42496FB}" dt="2025-04-13T22:08:44.248" v="985" actId="478"/>
          <ac:spMkLst>
            <pc:docMk/>
            <pc:sldMk cId="3106480966" sldId="289"/>
            <ac:spMk id="17" creationId="{CA0E1B49-C060-C23C-17A2-4905A335EF84}"/>
          </ac:spMkLst>
        </pc:spChg>
        <pc:spChg chg="mod">
          <ac:chgData name="Sam Hales" userId="7a3163ac37c91775" providerId="LiveId" clId="{16566751-F652-4173-AD40-271DF42496FB}" dt="2025-04-13T22:09:34.358" v="998" actId="1076"/>
          <ac:spMkLst>
            <pc:docMk/>
            <pc:sldMk cId="3106480966" sldId="289"/>
            <ac:spMk id="23" creationId="{3F07B378-B18E-A5EF-6777-95ADEDA1110E}"/>
          </ac:spMkLst>
        </pc:spChg>
        <pc:spChg chg="del">
          <ac:chgData name="Sam Hales" userId="7a3163ac37c91775" providerId="LiveId" clId="{16566751-F652-4173-AD40-271DF42496FB}" dt="2025-04-13T22:08:41.316" v="984" actId="478"/>
          <ac:spMkLst>
            <pc:docMk/>
            <pc:sldMk cId="3106480966" sldId="289"/>
            <ac:spMk id="24" creationId="{4FEF05FE-96D7-0BE5-16E7-AE31B184978D}"/>
          </ac:spMkLst>
        </pc:spChg>
        <pc:spChg chg="add mod">
          <ac:chgData name="Sam Hales" userId="7a3163ac37c91775" providerId="LiveId" clId="{16566751-F652-4173-AD40-271DF42496FB}" dt="2025-04-13T22:10:49.239" v="1008" actId="1076"/>
          <ac:spMkLst>
            <pc:docMk/>
            <pc:sldMk cId="3106480966" sldId="289"/>
            <ac:spMk id="25" creationId="{8C608BAA-9A03-2743-6F5A-316E732FFFF0}"/>
          </ac:spMkLst>
        </pc:spChg>
        <pc:spChg chg="add mod">
          <ac:chgData name="Sam Hales" userId="7a3163ac37c91775" providerId="LiveId" clId="{16566751-F652-4173-AD40-271DF42496FB}" dt="2025-04-13T22:10:34.300" v="1007" actId="1035"/>
          <ac:spMkLst>
            <pc:docMk/>
            <pc:sldMk cId="3106480966" sldId="289"/>
            <ac:spMk id="27" creationId="{72AF42B6-7709-3F12-983D-6C12A076523C}"/>
          </ac:spMkLst>
        </pc:spChg>
        <pc:spChg chg="add mod">
          <ac:chgData name="Sam Hales" userId="7a3163ac37c91775" providerId="LiveId" clId="{16566751-F652-4173-AD40-271DF42496FB}" dt="2025-04-13T22:13:18.016" v="1204" actId="1076"/>
          <ac:spMkLst>
            <pc:docMk/>
            <pc:sldMk cId="3106480966" sldId="289"/>
            <ac:spMk id="29" creationId="{DE6200C3-1A60-76AE-AD8E-32CB4B15121D}"/>
          </ac:spMkLst>
        </pc:spChg>
        <pc:spChg chg="del">
          <ac:chgData name="Sam Hales" userId="7a3163ac37c91775" providerId="LiveId" clId="{16566751-F652-4173-AD40-271DF42496FB}" dt="2025-04-13T22:09:06.198" v="992" actId="478"/>
          <ac:spMkLst>
            <pc:docMk/>
            <pc:sldMk cId="3106480966" sldId="289"/>
            <ac:spMk id="31" creationId="{A663DE34-E274-0083-73C1-A7FCF6E7D744}"/>
          </ac:spMkLst>
        </pc:spChg>
        <pc:spChg chg="mod">
          <ac:chgData name="Sam Hales" userId="7a3163ac37c91775" providerId="LiveId" clId="{16566751-F652-4173-AD40-271DF42496FB}" dt="2025-04-13T22:12:48.546" v="1202" actId="20577"/>
          <ac:spMkLst>
            <pc:docMk/>
            <pc:sldMk cId="3106480966" sldId="289"/>
            <ac:spMk id="39" creationId="{2F3B9868-8F5C-A1AE-B4E3-44B9DA48AB04}"/>
          </ac:spMkLst>
        </pc:spChg>
        <pc:spChg chg="mod">
          <ac:chgData name="Sam Hales" userId="7a3163ac37c91775" providerId="LiveId" clId="{16566751-F652-4173-AD40-271DF42496FB}" dt="2025-04-13T22:14:44.853" v="1383" actId="20577"/>
          <ac:spMkLst>
            <pc:docMk/>
            <pc:sldMk cId="3106480966" sldId="289"/>
            <ac:spMk id="40" creationId="{BDEA549D-7FDB-4F77-DDCB-3EFB46C72DBB}"/>
          </ac:spMkLst>
        </pc:spChg>
        <pc:spChg chg="mod">
          <ac:chgData name="Sam Hales" userId="7a3163ac37c91775" providerId="LiveId" clId="{16566751-F652-4173-AD40-271DF42496FB}" dt="2025-04-13T22:14:00.398" v="1351" actId="1076"/>
          <ac:spMkLst>
            <pc:docMk/>
            <pc:sldMk cId="3106480966" sldId="289"/>
            <ac:spMk id="41" creationId="{571DC40C-B34F-6194-DDE4-4D51802DEF2E}"/>
          </ac:spMkLst>
        </pc:spChg>
        <pc:spChg chg="mod">
          <ac:chgData name="Sam Hales" userId="7a3163ac37c91775" providerId="LiveId" clId="{16566751-F652-4173-AD40-271DF42496FB}" dt="2025-04-13T22:12:31.038" v="1162" actId="1076"/>
          <ac:spMkLst>
            <pc:docMk/>
            <pc:sldMk cId="3106480966" sldId="289"/>
            <ac:spMk id="65" creationId="{D89B28F0-FE49-DB98-29C9-26B06F08167C}"/>
          </ac:spMkLst>
        </pc:spChg>
        <pc:spChg chg="mod">
          <ac:chgData name="Sam Hales" userId="7a3163ac37c91775" providerId="LiveId" clId="{16566751-F652-4173-AD40-271DF42496FB}" dt="2025-04-13T22:14:24.984" v="1369" actId="20577"/>
          <ac:spMkLst>
            <pc:docMk/>
            <pc:sldMk cId="3106480966" sldId="289"/>
            <ac:spMk id="84" creationId="{7E47FAED-7A50-645E-59E9-74224496156C}"/>
          </ac:spMkLst>
        </pc:spChg>
        <pc:cxnChg chg="mod">
          <ac:chgData name="Sam Hales" userId="7a3163ac37c91775" providerId="LiveId" clId="{16566751-F652-4173-AD40-271DF42496FB}" dt="2025-04-13T22:09:45.442" v="1000" actId="14100"/>
          <ac:cxnSpMkLst>
            <pc:docMk/>
            <pc:sldMk cId="3106480966" sldId="289"/>
            <ac:cxnSpMk id="64" creationId="{0392ED91-B6C8-F377-9592-54B200033D78}"/>
          </ac:cxnSpMkLst>
        </pc:cxnChg>
        <pc:cxnChg chg="mod">
          <ac:chgData name="Sam Hales" userId="7a3163ac37c91775" providerId="LiveId" clId="{16566751-F652-4173-AD40-271DF42496FB}" dt="2025-04-13T22:10:56.949" v="1009" actId="1076"/>
          <ac:cxnSpMkLst>
            <pc:docMk/>
            <pc:sldMk cId="3106480966" sldId="289"/>
            <ac:cxnSpMk id="68" creationId="{7501BD2E-4476-B97C-71EC-9C2EE9DD8EE5}"/>
          </ac:cxnSpMkLst>
        </pc:cxnChg>
        <pc:cxnChg chg="mod">
          <ac:chgData name="Sam Hales" userId="7a3163ac37c91775" providerId="LiveId" clId="{16566751-F652-4173-AD40-271DF42496FB}" dt="2025-04-13T22:11:10.901" v="1011" actId="14100"/>
          <ac:cxnSpMkLst>
            <pc:docMk/>
            <pc:sldMk cId="3106480966" sldId="289"/>
            <ac:cxnSpMk id="72" creationId="{1A6261B4-1500-EC4F-8733-F15B8431533B}"/>
          </ac:cxnSpMkLst>
        </pc:cxnChg>
      </pc:sldChg>
      <pc:sldChg chg="addSp delSp modSp mod">
        <pc:chgData name="Sam Hales" userId="7a3163ac37c91775" providerId="LiveId" clId="{16566751-F652-4173-AD40-271DF42496FB}" dt="2025-04-13T22:07:42.326" v="983" actId="20577"/>
        <pc:sldMkLst>
          <pc:docMk/>
          <pc:sldMk cId="2799157131" sldId="290"/>
        </pc:sldMkLst>
        <pc:spChg chg="mod">
          <ac:chgData name="Sam Hales" userId="7a3163ac37c91775" providerId="LiveId" clId="{16566751-F652-4173-AD40-271DF42496FB}" dt="2025-04-13T22:01:05.725" v="399" actId="20577"/>
          <ac:spMkLst>
            <pc:docMk/>
            <pc:sldMk cId="2799157131" sldId="290"/>
            <ac:spMk id="2" creationId="{2F98926B-92F9-9810-4756-18E1E18768BD}"/>
          </ac:spMkLst>
        </pc:spChg>
        <pc:spChg chg="mod">
          <ac:chgData name="Sam Hales" userId="7a3163ac37c91775" providerId="LiveId" clId="{16566751-F652-4173-AD40-271DF42496FB}" dt="2025-04-13T21:55:53.381" v="192" actId="20577"/>
          <ac:spMkLst>
            <pc:docMk/>
            <pc:sldMk cId="2799157131" sldId="290"/>
            <ac:spMk id="3" creationId="{6FAB291F-1219-5334-4F88-1A4BCB01F6F4}"/>
          </ac:spMkLst>
        </pc:spChg>
        <pc:spChg chg="del">
          <ac:chgData name="Sam Hales" userId="7a3163ac37c91775" providerId="LiveId" clId="{16566751-F652-4173-AD40-271DF42496FB}" dt="2025-04-13T21:56:50.581" v="205" actId="478"/>
          <ac:spMkLst>
            <pc:docMk/>
            <pc:sldMk cId="2799157131" sldId="290"/>
            <ac:spMk id="4" creationId="{8976318D-C896-9810-367C-9DE702D14365}"/>
          </ac:spMkLst>
        </pc:spChg>
        <pc:spChg chg="mod">
          <ac:chgData name="Sam Hales" userId="7a3163ac37c91775" providerId="LiveId" clId="{16566751-F652-4173-AD40-271DF42496FB}" dt="2025-04-13T21:58:09.653" v="307" actId="20577"/>
          <ac:spMkLst>
            <pc:docMk/>
            <pc:sldMk cId="2799157131" sldId="290"/>
            <ac:spMk id="6" creationId="{A405AF22-CA44-2FC7-0492-E9A482AFA764}"/>
          </ac:spMkLst>
        </pc:spChg>
        <pc:spChg chg="mod">
          <ac:chgData name="Sam Hales" userId="7a3163ac37c91775" providerId="LiveId" clId="{16566751-F652-4173-AD40-271DF42496FB}" dt="2025-04-13T21:57:40.982" v="287" actId="20577"/>
          <ac:spMkLst>
            <pc:docMk/>
            <pc:sldMk cId="2799157131" sldId="290"/>
            <ac:spMk id="7" creationId="{32D34D42-7DB8-C87D-0E88-D725C2552786}"/>
          </ac:spMkLst>
        </pc:spChg>
        <pc:spChg chg="mod">
          <ac:chgData name="Sam Hales" userId="7a3163ac37c91775" providerId="LiveId" clId="{16566751-F652-4173-AD40-271DF42496FB}" dt="2025-04-13T22:05:04.224" v="726" actId="20577"/>
          <ac:spMkLst>
            <pc:docMk/>
            <pc:sldMk cId="2799157131" sldId="290"/>
            <ac:spMk id="10" creationId="{BFB6A384-829D-B5F7-4C4C-B4B47B0161E7}"/>
          </ac:spMkLst>
        </pc:spChg>
        <pc:spChg chg="del">
          <ac:chgData name="Sam Hales" userId="7a3163ac37c91775" providerId="LiveId" clId="{16566751-F652-4173-AD40-271DF42496FB}" dt="2025-04-13T21:56:33.617" v="203" actId="478"/>
          <ac:spMkLst>
            <pc:docMk/>
            <pc:sldMk cId="2799157131" sldId="290"/>
            <ac:spMk id="11" creationId="{E15C26D0-243C-C3F8-CA6A-EC2790D08A8E}"/>
          </ac:spMkLst>
        </pc:spChg>
        <pc:spChg chg="del">
          <ac:chgData name="Sam Hales" userId="7a3163ac37c91775" providerId="LiveId" clId="{16566751-F652-4173-AD40-271DF42496FB}" dt="2025-04-13T21:56:33.617" v="203" actId="478"/>
          <ac:spMkLst>
            <pc:docMk/>
            <pc:sldMk cId="2799157131" sldId="290"/>
            <ac:spMk id="12" creationId="{568EF8A6-B011-BE1E-F4A2-FB577CF80CAD}"/>
          </ac:spMkLst>
        </pc:spChg>
        <pc:spChg chg="del">
          <ac:chgData name="Sam Hales" userId="7a3163ac37c91775" providerId="LiveId" clId="{16566751-F652-4173-AD40-271DF42496FB}" dt="2025-04-13T21:56:33.617" v="203" actId="478"/>
          <ac:spMkLst>
            <pc:docMk/>
            <pc:sldMk cId="2799157131" sldId="290"/>
            <ac:spMk id="14" creationId="{E9F54C37-51DF-F0F4-E173-71136345988D}"/>
          </ac:spMkLst>
        </pc:spChg>
        <pc:spChg chg="del">
          <ac:chgData name="Sam Hales" userId="7a3163ac37c91775" providerId="LiveId" clId="{16566751-F652-4173-AD40-271DF42496FB}" dt="2025-04-13T21:56:33.617" v="203" actId="478"/>
          <ac:spMkLst>
            <pc:docMk/>
            <pc:sldMk cId="2799157131" sldId="290"/>
            <ac:spMk id="16" creationId="{F1E66203-75AD-4A02-60D4-DAE88FBC4956}"/>
          </ac:spMkLst>
        </pc:spChg>
        <pc:spChg chg="del">
          <ac:chgData name="Sam Hales" userId="7a3163ac37c91775" providerId="LiveId" clId="{16566751-F652-4173-AD40-271DF42496FB}" dt="2025-04-13T21:56:33.617" v="203" actId="478"/>
          <ac:spMkLst>
            <pc:docMk/>
            <pc:sldMk cId="2799157131" sldId="290"/>
            <ac:spMk id="18" creationId="{D97D9B58-7EE3-D113-C31B-02C60748C557}"/>
          </ac:spMkLst>
        </pc:spChg>
        <pc:spChg chg="mod">
          <ac:chgData name="Sam Hales" userId="7a3163ac37c91775" providerId="LiveId" clId="{16566751-F652-4173-AD40-271DF42496FB}" dt="2025-04-13T22:05:45.824" v="800" actId="20577"/>
          <ac:spMkLst>
            <pc:docMk/>
            <pc:sldMk cId="2799157131" sldId="290"/>
            <ac:spMk id="21" creationId="{0EC2ED8B-E4CA-4F86-6F24-524052C16516}"/>
          </ac:spMkLst>
        </pc:spChg>
        <pc:spChg chg="mod">
          <ac:chgData name="Sam Hales" userId="7a3163ac37c91775" providerId="LiveId" clId="{16566751-F652-4173-AD40-271DF42496FB}" dt="2025-04-13T22:07:42.326" v="983" actId="20577"/>
          <ac:spMkLst>
            <pc:docMk/>
            <pc:sldMk cId="2799157131" sldId="290"/>
            <ac:spMk id="30" creationId="{C4A11796-14B2-7758-581A-5A7FEBD3A3DB}"/>
          </ac:spMkLst>
        </pc:spChg>
        <pc:spChg chg="mod">
          <ac:chgData name="Sam Hales" userId="7a3163ac37c91775" providerId="LiveId" clId="{16566751-F652-4173-AD40-271DF42496FB}" dt="2025-04-13T22:06:57.788" v="959" actId="20577"/>
          <ac:spMkLst>
            <pc:docMk/>
            <pc:sldMk cId="2799157131" sldId="290"/>
            <ac:spMk id="32" creationId="{9354F4EA-78CF-8BA8-BFCE-78BEBA0BA8D2}"/>
          </ac:spMkLst>
        </pc:spChg>
        <pc:spChg chg="mod">
          <ac:chgData name="Sam Hales" userId="7a3163ac37c91775" providerId="LiveId" clId="{16566751-F652-4173-AD40-271DF42496FB}" dt="2025-04-13T22:07:17.288" v="971" actId="20577"/>
          <ac:spMkLst>
            <pc:docMk/>
            <pc:sldMk cId="2799157131" sldId="290"/>
            <ac:spMk id="33" creationId="{5CBB9445-FD84-1FA4-0F82-A7231566CE1A}"/>
          </ac:spMkLst>
        </pc:spChg>
        <pc:spChg chg="mod">
          <ac:chgData name="Sam Hales" userId="7a3163ac37c91775" providerId="LiveId" clId="{16566751-F652-4173-AD40-271DF42496FB}" dt="2025-04-13T22:07:37.614" v="982" actId="20577"/>
          <ac:spMkLst>
            <pc:docMk/>
            <pc:sldMk cId="2799157131" sldId="290"/>
            <ac:spMk id="34" creationId="{905E5BF3-3957-37F4-D1DA-110AFF76AD45}"/>
          </ac:spMkLst>
        </pc:spChg>
        <pc:spChg chg="del">
          <ac:chgData name="Sam Hales" userId="7a3163ac37c91775" providerId="LiveId" clId="{16566751-F652-4173-AD40-271DF42496FB}" dt="2025-04-13T21:56:33.617" v="203" actId="478"/>
          <ac:spMkLst>
            <pc:docMk/>
            <pc:sldMk cId="2799157131" sldId="290"/>
            <ac:spMk id="35" creationId="{7054A9F1-55DA-0271-88B8-C9DAA159B26D}"/>
          </ac:spMkLst>
        </pc:spChg>
        <pc:spChg chg="mod">
          <ac:chgData name="Sam Hales" userId="7a3163ac37c91775" providerId="LiveId" clId="{16566751-F652-4173-AD40-271DF42496FB}" dt="2025-04-13T21:56:34.329" v="204"/>
          <ac:spMkLst>
            <pc:docMk/>
            <pc:sldMk cId="2799157131" sldId="290"/>
            <ac:spMk id="36" creationId="{3FF455F1-D787-9848-5954-CD93EAFCA540}"/>
          </ac:spMkLst>
        </pc:spChg>
        <pc:spChg chg="mod">
          <ac:chgData name="Sam Hales" userId="7a3163ac37c91775" providerId="LiveId" clId="{16566751-F652-4173-AD40-271DF42496FB}" dt="2025-04-13T22:06:23.426" v="883" actId="20577"/>
          <ac:spMkLst>
            <pc:docMk/>
            <pc:sldMk cId="2799157131" sldId="290"/>
            <ac:spMk id="37" creationId="{8F9274E0-F627-03BC-63BF-5E4489192723}"/>
          </ac:spMkLst>
        </pc:spChg>
        <pc:spChg chg="del">
          <ac:chgData name="Sam Hales" userId="7a3163ac37c91775" providerId="LiveId" clId="{16566751-F652-4173-AD40-271DF42496FB}" dt="2025-04-13T21:56:33.617" v="203" actId="478"/>
          <ac:spMkLst>
            <pc:docMk/>
            <pc:sldMk cId="2799157131" sldId="290"/>
            <ac:spMk id="40" creationId="{4D09869F-BE55-6EF8-78E6-B83043F093B4}"/>
          </ac:spMkLst>
        </pc:spChg>
        <pc:spChg chg="del">
          <ac:chgData name="Sam Hales" userId="7a3163ac37c91775" providerId="LiveId" clId="{16566751-F652-4173-AD40-271DF42496FB}" dt="2025-04-13T21:56:33.617" v="203" actId="478"/>
          <ac:spMkLst>
            <pc:docMk/>
            <pc:sldMk cId="2799157131" sldId="290"/>
            <ac:spMk id="41" creationId="{A3F10EEA-4B84-F88D-CED0-02EF6DCEF8AA}"/>
          </ac:spMkLst>
        </pc:spChg>
        <pc:spChg chg="del">
          <ac:chgData name="Sam Hales" userId="7a3163ac37c91775" providerId="LiveId" clId="{16566751-F652-4173-AD40-271DF42496FB}" dt="2025-04-13T21:56:33.617" v="203" actId="478"/>
          <ac:spMkLst>
            <pc:docMk/>
            <pc:sldMk cId="2799157131" sldId="290"/>
            <ac:spMk id="42" creationId="{A52D2C79-F792-2027-B928-846A081E47B0}"/>
          </ac:spMkLst>
        </pc:spChg>
        <pc:spChg chg="mod">
          <ac:chgData name="Sam Hales" userId="7a3163ac37c91775" providerId="LiveId" clId="{16566751-F652-4173-AD40-271DF42496FB}" dt="2025-04-13T21:56:34.329" v="204"/>
          <ac:spMkLst>
            <pc:docMk/>
            <pc:sldMk cId="2799157131" sldId="290"/>
            <ac:spMk id="43" creationId="{D02B80E7-F34F-E677-615F-3A221114D135}"/>
          </ac:spMkLst>
        </pc:spChg>
        <pc:spChg chg="mod">
          <ac:chgData name="Sam Hales" userId="7a3163ac37c91775" providerId="LiveId" clId="{16566751-F652-4173-AD40-271DF42496FB}" dt="2025-04-13T21:56:34.329" v="204"/>
          <ac:spMkLst>
            <pc:docMk/>
            <pc:sldMk cId="2799157131" sldId="290"/>
            <ac:spMk id="44" creationId="{E3EB64CE-7945-B152-751B-FD66D4FD80F4}"/>
          </ac:spMkLst>
        </pc:spChg>
        <pc:spChg chg="mod">
          <ac:chgData name="Sam Hales" userId="7a3163ac37c91775" providerId="LiveId" clId="{16566751-F652-4173-AD40-271DF42496FB}" dt="2025-04-13T22:01:14.602" v="400" actId="1076"/>
          <ac:spMkLst>
            <pc:docMk/>
            <pc:sldMk cId="2799157131" sldId="290"/>
            <ac:spMk id="51" creationId="{E5F98D39-7C26-7169-CBE5-66B08C4BAF6B}"/>
          </ac:spMkLst>
        </pc:spChg>
        <pc:spChg chg="add mod">
          <ac:chgData name="Sam Hales" userId="7a3163ac37c91775" providerId="LiveId" clId="{16566751-F652-4173-AD40-271DF42496FB}" dt="2025-04-13T21:56:34.329" v="204"/>
          <ac:spMkLst>
            <pc:docMk/>
            <pc:sldMk cId="2799157131" sldId="290"/>
            <ac:spMk id="52" creationId="{05B4C072-1FDA-AB09-E987-D1BD086296D9}"/>
          </ac:spMkLst>
        </pc:spChg>
        <pc:spChg chg="add mod">
          <ac:chgData name="Sam Hales" userId="7a3163ac37c91775" providerId="LiveId" clId="{16566751-F652-4173-AD40-271DF42496FB}" dt="2025-04-13T22:02:01.389" v="411" actId="1076"/>
          <ac:spMkLst>
            <pc:docMk/>
            <pc:sldMk cId="2799157131" sldId="290"/>
            <ac:spMk id="53" creationId="{2B4D2228-E57F-BD1E-5227-51DFCC5BA88D}"/>
          </ac:spMkLst>
        </pc:spChg>
        <pc:spChg chg="add mod">
          <ac:chgData name="Sam Hales" userId="7a3163ac37c91775" providerId="LiveId" clId="{16566751-F652-4173-AD40-271DF42496FB}" dt="2025-04-13T22:01:19.311" v="401" actId="1076"/>
          <ac:spMkLst>
            <pc:docMk/>
            <pc:sldMk cId="2799157131" sldId="290"/>
            <ac:spMk id="55" creationId="{3D3FD903-7DB3-B8D9-0F9C-D76E24335059}"/>
          </ac:spMkLst>
        </pc:spChg>
        <pc:spChg chg="add mod">
          <ac:chgData name="Sam Hales" userId="7a3163ac37c91775" providerId="LiveId" clId="{16566751-F652-4173-AD40-271DF42496FB}" dt="2025-04-13T21:56:34.329" v="204"/>
          <ac:spMkLst>
            <pc:docMk/>
            <pc:sldMk cId="2799157131" sldId="290"/>
            <ac:spMk id="59" creationId="{11BB04BB-4C49-9F4A-4BD0-973985289B89}"/>
          </ac:spMkLst>
        </pc:spChg>
        <pc:spChg chg="add mod">
          <ac:chgData name="Sam Hales" userId="7a3163ac37c91775" providerId="LiveId" clId="{16566751-F652-4173-AD40-271DF42496FB}" dt="2025-04-13T21:56:34.329" v="204"/>
          <ac:spMkLst>
            <pc:docMk/>
            <pc:sldMk cId="2799157131" sldId="290"/>
            <ac:spMk id="60" creationId="{3D6F5B32-7667-068B-3875-9205F69BF66B}"/>
          </ac:spMkLst>
        </pc:spChg>
        <pc:spChg chg="del">
          <ac:chgData name="Sam Hales" userId="7a3163ac37c91775" providerId="LiveId" clId="{16566751-F652-4173-AD40-271DF42496FB}" dt="2025-04-13T21:56:33.617" v="203" actId="478"/>
          <ac:spMkLst>
            <pc:docMk/>
            <pc:sldMk cId="2799157131" sldId="290"/>
            <ac:spMk id="62" creationId="{016E17C8-3CE3-F0E2-25EC-F5FF03077FB7}"/>
          </ac:spMkLst>
        </pc:spChg>
        <pc:spChg chg="add mod">
          <ac:chgData name="Sam Hales" userId="7a3163ac37c91775" providerId="LiveId" clId="{16566751-F652-4173-AD40-271DF42496FB}" dt="2025-04-13T21:56:34.329" v="204"/>
          <ac:spMkLst>
            <pc:docMk/>
            <pc:sldMk cId="2799157131" sldId="290"/>
            <ac:spMk id="63" creationId="{A56D8272-37AE-BE78-BFBB-E3D81D62E0AA}"/>
          </ac:spMkLst>
        </pc:spChg>
        <pc:spChg chg="add mod">
          <ac:chgData name="Sam Hales" userId="7a3163ac37c91775" providerId="LiveId" clId="{16566751-F652-4173-AD40-271DF42496FB}" dt="2025-04-13T21:56:34.329" v="204"/>
          <ac:spMkLst>
            <pc:docMk/>
            <pc:sldMk cId="2799157131" sldId="290"/>
            <ac:spMk id="64" creationId="{3355D9B2-BF25-2F75-AA9A-329800A44856}"/>
          </ac:spMkLst>
        </pc:spChg>
        <pc:spChg chg="add mod">
          <ac:chgData name="Sam Hales" userId="7a3163ac37c91775" providerId="LiveId" clId="{16566751-F652-4173-AD40-271DF42496FB}" dt="2025-04-13T22:02:50.928" v="420" actId="14100"/>
          <ac:spMkLst>
            <pc:docMk/>
            <pc:sldMk cId="2799157131" sldId="290"/>
            <ac:spMk id="76" creationId="{CE8B3A95-594A-8B2E-795E-515B6C09AEF3}"/>
          </ac:spMkLst>
        </pc:spChg>
        <pc:cxnChg chg="mod">
          <ac:chgData name="Sam Hales" userId="7a3163ac37c91775" providerId="LiveId" clId="{16566751-F652-4173-AD40-271DF42496FB}" dt="2025-04-13T22:01:30.457" v="403" actId="14100"/>
          <ac:cxnSpMkLst>
            <pc:docMk/>
            <pc:sldMk cId="2799157131" sldId="290"/>
            <ac:cxnSpMk id="48" creationId="{BDB85358-B3FF-C37D-BB70-F4F1A842C2AA}"/>
          </ac:cxnSpMkLst>
        </pc:cxnChg>
        <pc:cxnChg chg="mod">
          <ac:chgData name="Sam Hales" userId="7a3163ac37c91775" providerId="LiveId" clId="{16566751-F652-4173-AD40-271DF42496FB}" dt="2025-04-13T22:03:07.703" v="424" actId="14100"/>
          <ac:cxnSpMkLst>
            <pc:docMk/>
            <pc:sldMk cId="2799157131" sldId="290"/>
            <ac:cxnSpMk id="49" creationId="{40929246-0353-8628-8540-56BEDA5D9E03}"/>
          </ac:cxnSpMkLst>
        </pc:cxnChg>
        <pc:cxnChg chg="mod">
          <ac:chgData name="Sam Hales" userId="7a3163ac37c91775" providerId="LiveId" clId="{16566751-F652-4173-AD40-271DF42496FB}" dt="2025-04-13T22:01:38.072" v="405" actId="14100"/>
          <ac:cxnSpMkLst>
            <pc:docMk/>
            <pc:sldMk cId="2799157131" sldId="290"/>
            <ac:cxnSpMk id="61" creationId="{2F113714-0C29-16C7-5505-8D04CB881047}"/>
          </ac:cxnSpMkLst>
        </pc:cxnChg>
        <pc:cxnChg chg="add mod">
          <ac:chgData name="Sam Hales" userId="7a3163ac37c91775" providerId="LiveId" clId="{16566751-F652-4173-AD40-271DF42496FB}" dt="2025-04-13T22:01:50.639" v="408" actId="14100"/>
          <ac:cxnSpMkLst>
            <pc:docMk/>
            <pc:sldMk cId="2799157131" sldId="290"/>
            <ac:cxnSpMk id="68" creationId="{BF6B961A-43D0-9ED3-1D85-0959E31CF7FC}"/>
          </ac:cxnSpMkLst>
        </pc:cxnChg>
        <pc:cxnChg chg="add mod">
          <ac:chgData name="Sam Hales" userId="7a3163ac37c91775" providerId="LiveId" clId="{16566751-F652-4173-AD40-271DF42496FB}" dt="2025-04-13T22:02:06.580" v="412" actId="14100"/>
          <ac:cxnSpMkLst>
            <pc:docMk/>
            <pc:sldMk cId="2799157131" sldId="290"/>
            <ac:cxnSpMk id="71" creationId="{8BEB94DB-D20E-64D3-3B05-1ABCF014C749}"/>
          </ac:cxnSpMkLst>
        </pc:cxnChg>
        <pc:cxnChg chg="add mod">
          <ac:chgData name="Sam Hales" userId="7a3163ac37c91775" providerId="LiveId" clId="{16566751-F652-4173-AD40-271DF42496FB}" dt="2025-04-13T22:03:03.811" v="423" actId="14100"/>
          <ac:cxnSpMkLst>
            <pc:docMk/>
            <pc:sldMk cId="2799157131" sldId="290"/>
            <ac:cxnSpMk id="77" creationId="{A55F00FB-A891-72B5-A724-0998A23F2831}"/>
          </ac:cxnSpMkLst>
        </pc:cxnChg>
        <pc:cxnChg chg="add mod">
          <ac:chgData name="Sam Hales" userId="7a3163ac37c91775" providerId="LiveId" clId="{16566751-F652-4173-AD40-271DF42496FB}" dt="2025-04-13T22:03:18.389" v="427" actId="14100"/>
          <ac:cxnSpMkLst>
            <pc:docMk/>
            <pc:sldMk cId="2799157131" sldId="290"/>
            <ac:cxnSpMk id="83" creationId="{D711207B-328E-3484-7834-6CB338D0CD79}"/>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7B2179B-FB44-4494-9021-3453AEE74532}" type="datetimeFigureOut">
              <a:rPr lang="en-US" smtClean="0"/>
              <a:t>4/13/2025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9901C08-4A71-4857-AE20-61D67314FB6E}" type="slidenum">
              <a:rPr lang="en-US" smtClean="0"/>
              <a:t>‹#›</a:t>
            </a:fld>
            <a:endParaRPr lang="en-US"/>
          </a:p>
        </p:txBody>
      </p:sp>
    </p:spTree>
    <p:extLst>
      <p:ext uri="{BB962C8B-B14F-4D97-AF65-F5344CB8AC3E}">
        <p14:creationId xmlns:p14="http://schemas.microsoft.com/office/powerpoint/2010/main" val="774276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901C08-4A71-4857-AE20-61D67314FB6E}" type="slidenum">
              <a:rPr lang="en-US" smtClean="0"/>
              <a:t>9</a:t>
            </a:fld>
            <a:endParaRPr lang="en-US"/>
          </a:p>
        </p:txBody>
      </p:sp>
    </p:spTree>
    <p:extLst>
      <p:ext uri="{BB962C8B-B14F-4D97-AF65-F5344CB8AC3E}">
        <p14:creationId xmlns:p14="http://schemas.microsoft.com/office/powerpoint/2010/main" val="2996274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5A1E0-2052-ED8D-612F-3A3CB1E517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E81365-4360-5345-8EFF-2B484DAA2BD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0B8DED-1339-C28B-1CCE-6839A808491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4374ABD-A91D-4318-E041-D8B00CF05D0D}"/>
              </a:ext>
            </a:extLst>
          </p:cNvPr>
          <p:cNvSpPr>
            <a:spLocks noGrp="1"/>
          </p:cNvSpPr>
          <p:nvPr>
            <p:ph type="sldNum" sz="quarter" idx="5"/>
          </p:nvPr>
        </p:nvSpPr>
        <p:spPr/>
        <p:txBody>
          <a:bodyPr/>
          <a:lstStyle/>
          <a:p>
            <a:fld id="{B9901C08-4A71-4857-AE20-61D67314FB6E}" type="slidenum">
              <a:rPr lang="en-US" smtClean="0"/>
              <a:t>10</a:t>
            </a:fld>
            <a:endParaRPr lang="en-US"/>
          </a:p>
        </p:txBody>
      </p:sp>
    </p:spTree>
    <p:extLst>
      <p:ext uri="{BB962C8B-B14F-4D97-AF65-F5344CB8AC3E}">
        <p14:creationId xmlns:p14="http://schemas.microsoft.com/office/powerpoint/2010/main" val="2625768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FED527-6E00-5EA2-0C4E-BD460578ED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0B4F0C-0C6F-1F13-78B7-A3CDB694E6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84F1F9-8B17-9834-C996-9E1CB83D8E1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585E77A-F2FB-C26A-4B16-C515D6B258CB}"/>
              </a:ext>
            </a:extLst>
          </p:cNvPr>
          <p:cNvSpPr>
            <a:spLocks noGrp="1"/>
          </p:cNvSpPr>
          <p:nvPr>
            <p:ph type="sldNum" sz="quarter" idx="5"/>
          </p:nvPr>
        </p:nvSpPr>
        <p:spPr/>
        <p:txBody>
          <a:bodyPr/>
          <a:lstStyle/>
          <a:p>
            <a:fld id="{B9901C08-4A71-4857-AE20-61D67314FB6E}" type="slidenum">
              <a:rPr lang="en-US" smtClean="0"/>
              <a:t>11</a:t>
            </a:fld>
            <a:endParaRPr lang="en-US"/>
          </a:p>
        </p:txBody>
      </p:sp>
    </p:spTree>
    <p:extLst>
      <p:ext uri="{BB962C8B-B14F-4D97-AF65-F5344CB8AC3E}">
        <p14:creationId xmlns:p14="http://schemas.microsoft.com/office/powerpoint/2010/main" val="1453248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A319C1-0F86-3AF4-9EAC-11EBD08DC3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4FEF52-4E44-8B75-1057-2DA876F5B8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635BA49-01AD-01E1-788E-10AE436C600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0120E43-C5E3-82C5-2A88-E45DFE82828E}"/>
              </a:ext>
            </a:extLst>
          </p:cNvPr>
          <p:cNvSpPr>
            <a:spLocks noGrp="1"/>
          </p:cNvSpPr>
          <p:nvPr>
            <p:ph type="sldNum" sz="quarter" idx="5"/>
          </p:nvPr>
        </p:nvSpPr>
        <p:spPr/>
        <p:txBody>
          <a:bodyPr/>
          <a:lstStyle/>
          <a:p>
            <a:fld id="{B9901C08-4A71-4857-AE20-61D67314FB6E}" type="slidenum">
              <a:rPr lang="en-US" smtClean="0"/>
              <a:t>12</a:t>
            </a:fld>
            <a:endParaRPr lang="en-US"/>
          </a:p>
        </p:txBody>
      </p:sp>
    </p:spTree>
    <p:extLst>
      <p:ext uri="{BB962C8B-B14F-4D97-AF65-F5344CB8AC3E}">
        <p14:creationId xmlns:p14="http://schemas.microsoft.com/office/powerpoint/2010/main" val="3056791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8680E1-32F5-9F32-1D99-5CBAEC73F8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3B6CE75-0DDC-BB2B-7DB2-B9E1D33558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0EEBFA2-61E8-BB1E-7101-A4F89BADF28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DC0FEF7-2CEA-C452-B35F-CA77E413C573}"/>
              </a:ext>
            </a:extLst>
          </p:cNvPr>
          <p:cNvSpPr>
            <a:spLocks noGrp="1"/>
          </p:cNvSpPr>
          <p:nvPr>
            <p:ph type="sldNum" sz="quarter" idx="5"/>
          </p:nvPr>
        </p:nvSpPr>
        <p:spPr/>
        <p:txBody>
          <a:bodyPr/>
          <a:lstStyle/>
          <a:p>
            <a:fld id="{B9901C08-4A71-4857-AE20-61D67314FB6E}" type="slidenum">
              <a:rPr lang="en-US" smtClean="0"/>
              <a:t>13</a:t>
            </a:fld>
            <a:endParaRPr lang="en-US"/>
          </a:p>
        </p:txBody>
      </p:sp>
    </p:spTree>
    <p:extLst>
      <p:ext uri="{BB962C8B-B14F-4D97-AF65-F5344CB8AC3E}">
        <p14:creationId xmlns:p14="http://schemas.microsoft.com/office/powerpoint/2010/main" val="11829393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A7986-12A4-888F-4ACD-37D172690D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8EE2D7-83CB-F62E-08F4-8B8057E5E4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6C41301-67E5-EDBB-E80A-A4FD26BEF3A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056F493-E497-76B1-F91D-CDD6C4AE836E}"/>
              </a:ext>
            </a:extLst>
          </p:cNvPr>
          <p:cNvSpPr>
            <a:spLocks noGrp="1"/>
          </p:cNvSpPr>
          <p:nvPr>
            <p:ph type="sldNum" sz="quarter" idx="5"/>
          </p:nvPr>
        </p:nvSpPr>
        <p:spPr/>
        <p:txBody>
          <a:bodyPr/>
          <a:lstStyle/>
          <a:p>
            <a:fld id="{B9901C08-4A71-4857-AE20-61D67314FB6E}" type="slidenum">
              <a:rPr lang="en-US" smtClean="0"/>
              <a:t>14</a:t>
            </a:fld>
            <a:endParaRPr lang="en-US"/>
          </a:p>
        </p:txBody>
      </p:sp>
    </p:spTree>
    <p:extLst>
      <p:ext uri="{BB962C8B-B14F-4D97-AF65-F5344CB8AC3E}">
        <p14:creationId xmlns:p14="http://schemas.microsoft.com/office/powerpoint/2010/main" val="1947433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6995D8-AEAA-9164-0EC8-39A35F2AEA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5FE034-D14F-BF54-9F5B-99A24591447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AA74F7-44DB-EDA4-6C22-D7D773D4450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8D63A65-CA93-5A7C-3C0C-39FCF5C8B43A}"/>
              </a:ext>
            </a:extLst>
          </p:cNvPr>
          <p:cNvSpPr>
            <a:spLocks noGrp="1"/>
          </p:cNvSpPr>
          <p:nvPr>
            <p:ph type="sldNum" sz="quarter" idx="5"/>
          </p:nvPr>
        </p:nvSpPr>
        <p:spPr/>
        <p:txBody>
          <a:bodyPr/>
          <a:lstStyle/>
          <a:p>
            <a:fld id="{B9901C08-4A71-4857-AE20-61D67314FB6E}" type="slidenum">
              <a:rPr lang="en-US" smtClean="0"/>
              <a:t>16</a:t>
            </a:fld>
            <a:endParaRPr lang="en-US"/>
          </a:p>
        </p:txBody>
      </p:sp>
    </p:spTree>
    <p:extLst>
      <p:ext uri="{BB962C8B-B14F-4D97-AF65-F5344CB8AC3E}">
        <p14:creationId xmlns:p14="http://schemas.microsoft.com/office/powerpoint/2010/main" val="1646104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4C42F3-1E7E-3051-5A66-A78AC39FAA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E9683C-738A-BC92-1945-5ECEA39C4C0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163B24-3BFC-8F5E-8EFC-713D2AF1B0B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409E36C-023F-933B-638E-8066EFF22D3E}"/>
              </a:ext>
            </a:extLst>
          </p:cNvPr>
          <p:cNvSpPr>
            <a:spLocks noGrp="1"/>
          </p:cNvSpPr>
          <p:nvPr>
            <p:ph type="sldNum" sz="quarter" idx="5"/>
          </p:nvPr>
        </p:nvSpPr>
        <p:spPr/>
        <p:txBody>
          <a:bodyPr/>
          <a:lstStyle/>
          <a:p>
            <a:fld id="{B9901C08-4A71-4857-AE20-61D67314FB6E}" type="slidenum">
              <a:rPr lang="en-US" smtClean="0"/>
              <a:t>17</a:t>
            </a:fld>
            <a:endParaRPr lang="en-US"/>
          </a:p>
        </p:txBody>
      </p:sp>
    </p:spTree>
    <p:extLst>
      <p:ext uri="{BB962C8B-B14F-4D97-AF65-F5344CB8AC3E}">
        <p14:creationId xmlns:p14="http://schemas.microsoft.com/office/powerpoint/2010/main" val="20957836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38FFE-A479-692E-1ADC-6A14D7F560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C138F5-D150-5CD0-5D39-EDD7B5D85F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4A6BAD-B7A7-0157-5BE4-3C0217D770F0}"/>
              </a:ext>
            </a:extLst>
          </p:cNvPr>
          <p:cNvSpPr>
            <a:spLocks noGrp="1"/>
          </p:cNvSpPr>
          <p:nvPr>
            <p:ph type="dt" sz="half" idx="10"/>
          </p:nvPr>
        </p:nvSpPr>
        <p:spPr/>
        <p:txBody>
          <a:bodyPr/>
          <a:lstStyle/>
          <a:p>
            <a:fld id="{4B467B63-732D-4465-B0E6-3D5F46EC77E6}" type="datetime1">
              <a:rPr lang="en-US" smtClean="0"/>
              <a:t>4/13/2025</a:t>
            </a:fld>
            <a:endParaRPr lang="en-US"/>
          </a:p>
        </p:txBody>
      </p:sp>
      <p:sp>
        <p:nvSpPr>
          <p:cNvPr id="5" name="Footer Placeholder 4">
            <a:extLst>
              <a:ext uri="{FF2B5EF4-FFF2-40B4-BE49-F238E27FC236}">
                <a16:creationId xmlns:a16="http://schemas.microsoft.com/office/drawing/2014/main" id="{A1549594-0090-58E1-3BDB-BA241D97E895}"/>
              </a:ext>
            </a:extLst>
          </p:cNvPr>
          <p:cNvSpPr>
            <a:spLocks noGrp="1"/>
          </p:cNvSpPr>
          <p:nvPr>
            <p:ph type="ftr" sz="quarter" idx="11"/>
          </p:nvPr>
        </p:nvSpPr>
        <p:spPr/>
        <p:txBody>
          <a:bodyPr/>
          <a:lstStyle/>
          <a:p>
            <a:r>
              <a:rPr lang="en-US" dirty="0"/>
              <a:t>Draft</a:t>
            </a:r>
          </a:p>
        </p:txBody>
      </p:sp>
      <p:sp>
        <p:nvSpPr>
          <p:cNvPr id="6" name="Slide Number Placeholder 5">
            <a:extLst>
              <a:ext uri="{FF2B5EF4-FFF2-40B4-BE49-F238E27FC236}">
                <a16:creationId xmlns:a16="http://schemas.microsoft.com/office/drawing/2014/main" id="{B4D2FBFA-5E3A-0624-10BF-0715F3BE7554}"/>
              </a:ext>
            </a:extLst>
          </p:cNvPr>
          <p:cNvSpPr>
            <a:spLocks noGrp="1"/>
          </p:cNvSpPr>
          <p:nvPr>
            <p:ph type="sldNum" sz="quarter" idx="12"/>
          </p:nvPr>
        </p:nvSpPr>
        <p:spPr/>
        <p:txBody>
          <a:bodyPr/>
          <a:lstStyle/>
          <a:p>
            <a:fld id="{8F20E1A4-FEFE-461B-99E5-4F801F46DE8A}" type="slidenum">
              <a:rPr lang="en-US" smtClean="0"/>
              <a:t>‹#›</a:t>
            </a:fld>
            <a:endParaRPr lang="en-US"/>
          </a:p>
        </p:txBody>
      </p:sp>
      <p:pic>
        <p:nvPicPr>
          <p:cNvPr id="1026" name="Picture 2">
            <a:extLst>
              <a:ext uri="{FF2B5EF4-FFF2-40B4-BE49-F238E27FC236}">
                <a16:creationId xmlns:a16="http://schemas.microsoft.com/office/drawing/2014/main" id="{28091F34-AAA7-C2F7-F04C-42DD393B9F1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382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4707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F3348-46B1-7B4C-A726-865730F55E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F173D65-D4E3-7F7C-48DA-3681735AC7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5F83D0-B95A-4832-1065-C37FB19FE310}"/>
              </a:ext>
            </a:extLst>
          </p:cNvPr>
          <p:cNvSpPr>
            <a:spLocks noGrp="1"/>
          </p:cNvSpPr>
          <p:nvPr>
            <p:ph type="dt" sz="half" idx="10"/>
          </p:nvPr>
        </p:nvSpPr>
        <p:spPr/>
        <p:txBody>
          <a:bodyPr/>
          <a:lstStyle/>
          <a:p>
            <a:fld id="{508AD16B-6515-4E74-B206-85689BE2E96B}" type="datetime1">
              <a:rPr lang="en-US" smtClean="0"/>
              <a:t>4/13/2025</a:t>
            </a:fld>
            <a:endParaRPr lang="en-US"/>
          </a:p>
        </p:txBody>
      </p:sp>
      <p:sp>
        <p:nvSpPr>
          <p:cNvPr id="5" name="Footer Placeholder 4">
            <a:extLst>
              <a:ext uri="{FF2B5EF4-FFF2-40B4-BE49-F238E27FC236}">
                <a16:creationId xmlns:a16="http://schemas.microsoft.com/office/drawing/2014/main" id="{7F8C0E48-99EC-FE78-7891-2FB78DBE23D4}"/>
              </a:ext>
            </a:extLst>
          </p:cNvPr>
          <p:cNvSpPr>
            <a:spLocks noGrp="1"/>
          </p:cNvSpPr>
          <p:nvPr>
            <p:ph type="ftr" sz="quarter" idx="11"/>
          </p:nvPr>
        </p:nvSpPr>
        <p:spPr/>
        <p:txBody>
          <a:bodyPr/>
          <a:lstStyle/>
          <a:p>
            <a:r>
              <a:rPr lang="en-US"/>
              <a:t>Draft</a:t>
            </a:r>
          </a:p>
        </p:txBody>
      </p:sp>
      <p:sp>
        <p:nvSpPr>
          <p:cNvPr id="6" name="Slide Number Placeholder 5">
            <a:extLst>
              <a:ext uri="{FF2B5EF4-FFF2-40B4-BE49-F238E27FC236}">
                <a16:creationId xmlns:a16="http://schemas.microsoft.com/office/drawing/2014/main" id="{730F070A-F4AC-A706-DA0C-047DF9C92CA9}"/>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1694910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66F15D-C7B1-1440-02C0-FF7A828665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1C9505-335D-904E-57B8-C9DBA3FCE5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93D978-31B3-538D-A243-0A3278A74042}"/>
              </a:ext>
            </a:extLst>
          </p:cNvPr>
          <p:cNvSpPr>
            <a:spLocks noGrp="1"/>
          </p:cNvSpPr>
          <p:nvPr>
            <p:ph type="dt" sz="half" idx="10"/>
          </p:nvPr>
        </p:nvSpPr>
        <p:spPr/>
        <p:txBody>
          <a:bodyPr/>
          <a:lstStyle/>
          <a:p>
            <a:fld id="{62AFB00C-3430-4A22-AF61-573707D087B8}" type="datetime1">
              <a:rPr lang="en-US" smtClean="0"/>
              <a:t>4/13/2025</a:t>
            </a:fld>
            <a:endParaRPr lang="en-US"/>
          </a:p>
        </p:txBody>
      </p:sp>
      <p:sp>
        <p:nvSpPr>
          <p:cNvPr id="5" name="Footer Placeholder 4">
            <a:extLst>
              <a:ext uri="{FF2B5EF4-FFF2-40B4-BE49-F238E27FC236}">
                <a16:creationId xmlns:a16="http://schemas.microsoft.com/office/drawing/2014/main" id="{05311CBC-9CF7-A3A3-9E35-206C15552046}"/>
              </a:ext>
            </a:extLst>
          </p:cNvPr>
          <p:cNvSpPr>
            <a:spLocks noGrp="1"/>
          </p:cNvSpPr>
          <p:nvPr>
            <p:ph type="ftr" sz="quarter" idx="11"/>
          </p:nvPr>
        </p:nvSpPr>
        <p:spPr/>
        <p:txBody>
          <a:bodyPr/>
          <a:lstStyle/>
          <a:p>
            <a:r>
              <a:rPr lang="en-US"/>
              <a:t>Draft</a:t>
            </a:r>
          </a:p>
        </p:txBody>
      </p:sp>
      <p:sp>
        <p:nvSpPr>
          <p:cNvPr id="6" name="Slide Number Placeholder 5">
            <a:extLst>
              <a:ext uri="{FF2B5EF4-FFF2-40B4-BE49-F238E27FC236}">
                <a16:creationId xmlns:a16="http://schemas.microsoft.com/office/drawing/2014/main" id="{8AFE0C99-D2CB-4446-80D7-A1A63512D8D8}"/>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2691466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08D24-7DD4-6F55-B9B4-D910428EE0E1}"/>
              </a:ext>
            </a:extLst>
          </p:cNvPr>
          <p:cNvSpPr>
            <a:spLocks noGrp="1"/>
          </p:cNvSpPr>
          <p:nvPr>
            <p:ph type="title"/>
          </p:nvPr>
        </p:nvSpPr>
        <p:spPr>
          <a:xfrm>
            <a:off x="1235242" y="365125"/>
            <a:ext cx="10118558" cy="1325563"/>
          </a:xfrm>
        </p:spPr>
        <p:txBody>
          <a:bodyPr/>
          <a:lstStyle>
            <a:lvl1pPr algn="ctr">
              <a:defRPr/>
            </a:lvl1pPr>
          </a:lstStyle>
          <a:p>
            <a:r>
              <a:rPr lang="en-US" dirty="0"/>
              <a:t>Click to edit Master title style</a:t>
            </a:r>
          </a:p>
        </p:txBody>
      </p:sp>
      <p:sp>
        <p:nvSpPr>
          <p:cNvPr id="3" name="Content Placeholder 2">
            <a:extLst>
              <a:ext uri="{FF2B5EF4-FFF2-40B4-BE49-F238E27FC236}">
                <a16:creationId xmlns:a16="http://schemas.microsoft.com/office/drawing/2014/main" id="{38421A18-25EF-3D93-97D9-939E177CBD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F527DD-03E1-37AB-8E3C-68CD7AB5FFF9}"/>
              </a:ext>
            </a:extLst>
          </p:cNvPr>
          <p:cNvSpPr>
            <a:spLocks noGrp="1"/>
          </p:cNvSpPr>
          <p:nvPr>
            <p:ph type="dt" sz="half" idx="10"/>
          </p:nvPr>
        </p:nvSpPr>
        <p:spPr/>
        <p:txBody>
          <a:bodyPr/>
          <a:lstStyle/>
          <a:p>
            <a:fld id="{AF86222E-B27B-46E7-92EA-FB03900A39DB}" type="datetime1">
              <a:rPr lang="en-US" smtClean="0"/>
              <a:t>4/13/2025</a:t>
            </a:fld>
            <a:endParaRPr lang="en-US"/>
          </a:p>
        </p:txBody>
      </p:sp>
      <p:sp>
        <p:nvSpPr>
          <p:cNvPr id="6" name="Slide Number Placeholder 5">
            <a:extLst>
              <a:ext uri="{FF2B5EF4-FFF2-40B4-BE49-F238E27FC236}">
                <a16:creationId xmlns:a16="http://schemas.microsoft.com/office/drawing/2014/main" id="{E17E7071-4166-49F0-828E-C58B7CC43B87}"/>
              </a:ext>
            </a:extLst>
          </p:cNvPr>
          <p:cNvSpPr>
            <a:spLocks noGrp="1"/>
          </p:cNvSpPr>
          <p:nvPr>
            <p:ph type="sldNum" sz="quarter" idx="12"/>
          </p:nvPr>
        </p:nvSpPr>
        <p:spPr/>
        <p:txBody>
          <a:bodyPr/>
          <a:lstStyle/>
          <a:p>
            <a:fld id="{8F20E1A4-FEFE-461B-99E5-4F801F46DE8A}" type="slidenum">
              <a:rPr lang="en-US" smtClean="0"/>
              <a:t>‹#›</a:t>
            </a:fld>
            <a:endParaRPr lang="en-US" dirty="0"/>
          </a:p>
        </p:txBody>
      </p:sp>
      <p:pic>
        <p:nvPicPr>
          <p:cNvPr id="7" name="Picture 2">
            <a:extLst>
              <a:ext uri="{FF2B5EF4-FFF2-40B4-BE49-F238E27FC236}">
                <a16:creationId xmlns:a16="http://schemas.microsoft.com/office/drawing/2014/main" id="{5C5F05C2-D81A-BB16-D3F6-6C11DC6998A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88470" cy="11405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6350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9E79D-A731-5BBD-E875-86A6E12334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D8D0D55-5899-8458-7433-F64DBB1E628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C7E8F3-D7D8-9137-381F-2E937D347778}"/>
              </a:ext>
            </a:extLst>
          </p:cNvPr>
          <p:cNvSpPr>
            <a:spLocks noGrp="1"/>
          </p:cNvSpPr>
          <p:nvPr>
            <p:ph type="dt" sz="half" idx="10"/>
          </p:nvPr>
        </p:nvSpPr>
        <p:spPr/>
        <p:txBody>
          <a:bodyPr/>
          <a:lstStyle/>
          <a:p>
            <a:fld id="{7D479203-59BA-4F79-8D48-6A7CB2E58ABA}" type="datetime1">
              <a:rPr lang="en-US" smtClean="0"/>
              <a:t>4/13/2025</a:t>
            </a:fld>
            <a:endParaRPr lang="en-US"/>
          </a:p>
        </p:txBody>
      </p:sp>
      <p:sp>
        <p:nvSpPr>
          <p:cNvPr id="6" name="Slide Number Placeholder 5">
            <a:extLst>
              <a:ext uri="{FF2B5EF4-FFF2-40B4-BE49-F238E27FC236}">
                <a16:creationId xmlns:a16="http://schemas.microsoft.com/office/drawing/2014/main" id="{B7B4BF6F-B58D-5BFB-A131-9405FAD016AC}"/>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4172272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01A6A-E4F7-0AC8-44B6-A6070756EA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B18EA8-FB4D-5B4C-4869-77DA4E314D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F55BC7-02C4-A632-6817-A40A05C57C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9F783A4-1C72-55E6-7AB7-3F3D4CD27093}"/>
              </a:ext>
            </a:extLst>
          </p:cNvPr>
          <p:cNvSpPr>
            <a:spLocks noGrp="1"/>
          </p:cNvSpPr>
          <p:nvPr>
            <p:ph type="dt" sz="half" idx="10"/>
          </p:nvPr>
        </p:nvSpPr>
        <p:spPr/>
        <p:txBody>
          <a:bodyPr/>
          <a:lstStyle/>
          <a:p>
            <a:fld id="{CC5E9D10-50D2-45E3-83A5-D29E826CC708}" type="datetime1">
              <a:rPr lang="en-US" smtClean="0"/>
              <a:t>4/13/2025</a:t>
            </a:fld>
            <a:endParaRPr lang="en-US"/>
          </a:p>
        </p:txBody>
      </p:sp>
      <p:sp>
        <p:nvSpPr>
          <p:cNvPr id="7" name="Slide Number Placeholder 6">
            <a:extLst>
              <a:ext uri="{FF2B5EF4-FFF2-40B4-BE49-F238E27FC236}">
                <a16:creationId xmlns:a16="http://schemas.microsoft.com/office/drawing/2014/main" id="{1EF8DD9A-7F77-0721-BBBB-F5286D53FC43}"/>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2215764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400FD-E19E-FA15-8696-FCC0D3D3DE5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C29A28-17BF-9A0A-C257-D6C8F9C537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34C045-3EB8-FD96-030C-CC41A2AFAE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38058A0-E7D7-1D3D-ACD8-A7CB99E39A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4A20FF-3407-F02C-1B34-B8EA6BED18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45D21E-4EE8-160C-ADE9-6F684552AB55}"/>
              </a:ext>
            </a:extLst>
          </p:cNvPr>
          <p:cNvSpPr>
            <a:spLocks noGrp="1"/>
          </p:cNvSpPr>
          <p:nvPr>
            <p:ph type="dt" sz="half" idx="10"/>
          </p:nvPr>
        </p:nvSpPr>
        <p:spPr/>
        <p:txBody>
          <a:bodyPr/>
          <a:lstStyle/>
          <a:p>
            <a:fld id="{AB2E4C4A-ACCD-4994-94F1-BDEF2B4E6EB6}" type="datetime1">
              <a:rPr lang="en-US" smtClean="0"/>
              <a:t>4/13/2025</a:t>
            </a:fld>
            <a:endParaRPr lang="en-US"/>
          </a:p>
        </p:txBody>
      </p:sp>
      <p:sp>
        <p:nvSpPr>
          <p:cNvPr id="8" name="Footer Placeholder 7">
            <a:extLst>
              <a:ext uri="{FF2B5EF4-FFF2-40B4-BE49-F238E27FC236}">
                <a16:creationId xmlns:a16="http://schemas.microsoft.com/office/drawing/2014/main" id="{2AB41A31-D779-1B20-BC3D-2EDB076260AB}"/>
              </a:ext>
            </a:extLst>
          </p:cNvPr>
          <p:cNvSpPr>
            <a:spLocks noGrp="1"/>
          </p:cNvSpPr>
          <p:nvPr>
            <p:ph type="ftr" sz="quarter" idx="11"/>
          </p:nvPr>
        </p:nvSpPr>
        <p:spPr/>
        <p:txBody>
          <a:bodyPr/>
          <a:lstStyle/>
          <a:p>
            <a:r>
              <a:rPr lang="en-US"/>
              <a:t>Draft</a:t>
            </a:r>
          </a:p>
        </p:txBody>
      </p:sp>
      <p:sp>
        <p:nvSpPr>
          <p:cNvPr id="9" name="Slide Number Placeholder 8">
            <a:extLst>
              <a:ext uri="{FF2B5EF4-FFF2-40B4-BE49-F238E27FC236}">
                <a16:creationId xmlns:a16="http://schemas.microsoft.com/office/drawing/2014/main" id="{778951B6-FABA-D914-0444-67D5AFA37E45}"/>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2988568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BF44A-F9B2-6436-58AD-E14756D90D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5A6B79-25F1-138E-9C15-3F67B5403ED1}"/>
              </a:ext>
            </a:extLst>
          </p:cNvPr>
          <p:cNvSpPr>
            <a:spLocks noGrp="1"/>
          </p:cNvSpPr>
          <p:nvPr>
            <p:ph type="dt" sz="half" idx="10"/>
          </p:nvPr>
        </p:nvSpPr>
        <p:spPr/>
        <p:txBody>
          <a:bodyPr/>
          <a:lstStyle/>
          <a:p>
            <a:fld id="{0E11659C-8B10-4E85-963B-615E15192771}" type="datetime1">
              <a:rPr lang="en-US" smtClean="0"/>
              <a:t>4/13/2025</a:t>
            </a:fld>
            <a:endParaRPr lang="en-US"/>
          </a:p>
        </p:txBody>
      </p:sp>
      <p:sp>
        <p:nvSpPr>
          <p:cNvPr id="4" name="Footer Placeholder 3">
            <a:extLst>
              <a:ext uri="{FF2B5EF4-FFF2-40B4-BE49-F238E27FC236}">
                <a16:creationId xmlns:a16="http://schemas.microsoft.com/office/drawing/2014/main" id="{61AF4DBD-07C3-CB01-AF8B-17E5850FA14C}"/>
              </a:ext>
            </a:extLst>
          </p:cNvPr>
          <p:cNvSpPr>
            <a:spLocks noGrp="1"/>
          </p:cNvSpPr>
          <p:nvPr>
            <p:ph type="ftr" sz="quarter" idx="11"/>
          </p:nvPr>
        </p:nvSpPr>
        <p:spPr/>
        <p:txBody>
          <a:bodyPr/>
          <a:lstStyle/>
          <a:p>
            <a:r>
              <a:rPr lang="en-US"/>
              <a:t>Draft</a:t>
            </a:r>
          </a:p>
        </p:txBody>
      </p:sp>
      <p:sp>
        <p:nvSpPr>
          <p:cNvPr id="5" name="Slide Number Placeholder 4">
            <a:extLst>
              <a:ext uri="{FF2B5EF4-FFF2-40B4-BE49-F238E27FC236}">
                <a16:creationId xmlns:a16="http://schemas.microsoft.com/office/drawing/2014/main" id="{36C81575-4CF8-6D55-B3FD-B40D16C1B228}"/>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4208694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028354-54C2-0883-2F23-796D043325DE}"/>
              </a:ext>
            </a:extLst>
          </p:cNvPr>
          <p:cNvSpPr>
            <a:spLocks noGrp="1"/>
          </p:cNvSpPr>
          <p:nvPr>
            <p:ph type="dt" sz="half" idx="10"/>
          </p:nvPr>
        </p:nvSpPr>
        <p:spPr/>
        <p:txBody>
          <a:bodyPr/>
          <a:lstStyle/>
          <a:p>
            <a:fld id="{509BB2CE-D280-4CE8-B992-C9EA2C7D1E8E}" type="datetime1">
              <a:rPr lang="en-US" smtClean="0"/>
              <a:t>4/13/2025</a:t>
            </a:fld>
            <a:endParaRPr lang="en-US"/>
          </a:p>
        </p:txBody>
      </p:sp>
      <p:sp>
        <p:nvSpPr>
          <p:cNvPr id="3" name="Footer Placeholder 2">
            <a:extLst>
              <a:ext uri="{FF2B5EF4-FFF2-40B4-BE49-F238E27FC236}">
                <a16:creationId xmlns:a16="http://schemas.microsoft.com/office/drawing/2014/main" id="{FB580FE4-1BFA-07A9-BCF6-565404311CE3}"/>
              </a:ext>
            </a:extLst>
          </p:cNvPr>
          <p:cNvSpPr>
            <a:spLocks noGrp="1"/>
          </p:cNvSpPr>
          <p:nvPr>
            <p:ph type="ftr" sz="quarter" idx="11"/>
          </p:nvPr>
        </p:nvSpPr>
        <p:spPr/>
        <p:txBody>
          <a:bodyPr/>
          <a:lstStyle/>
          <a:p>
            <a:r>
              <a:rPr lang="en-US"/>
              <a:t>Draft</a:t>
            </a:r>
          </a:p>
        </p:txBody>
      </p:sp>
      <p:sp>
        <p:nvSpPr>
          <p:cNvPr id="4" name="Slide Number Placeholder 3">
            <a:extLst>
              <a:ext uri="{FF2B5EF4-FFF2-40B4-BE49-F238E27FC236}">
                <a16:creationId xmlns:a16="http://schemas.microsoft.com/office/drawing/2014/main" id="{BAC61024-9E20-E9D4-B5D8-4EB46E16EF1E}"/>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347578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FFB64-9588-833F-E645-FDC26EE0AC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063959-AA28-2D18-BB43-AB29F6D0F5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EB637A-1583-DE90-AAC4-B9FFF333CF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BE50D0-67F1-0A02-537F-15B1077F2304}"/>
              </a:ext>
            </a:extLst>
          </p:cNvPr>
          <p:cNvSpPr>
            <a:spLocks noGrp="1"/>
          </p:cNvSpPr>
          <p:nvPr>
            <p:ph type="dt" sz="half" idx="10"/>
          </p:nvPr>
        </p:nvSpPr>
        <p:spPr/>
        <p:txBody>
          <a:bodyPr/>
          <a:lstStyle/>
          <a:p>
            <a:fld id="{5E140555-1502-49ED-A820-587764D1DEA0}" type="datetime1">
              <a:rPr lang="en-US" smtClean="0"/>
              <a:t>4/13/2025</a:t>
            </a:fld>
            <a:endParaRPr lang="en-US"/>
          </a:p>
        </p:txBody>
      </p:sp>
      <p:sp>
        <p:nvSpPr>
          <p:cNvPr id="6" name="Footer Placeholder 5">
            <a:extLst>
              <a:ext uri="{FF2B5EF4-FFF2-40B4-BE49-F238E27FC236}">
                <a16:creationId xmlns:a16="http://schemas.microsoft.com/office/drawing/2014/main" id="{2098224A-D3BA-1065-D418-0CD740CEDF3A}"/>
              </a:ext>
            </a:extLst>
          </p:cNvPr>
          <p:cNvSpPr>
            <a:spLocks noGrp="1"/>
          </p:cNvSpPr>
          <p:nvPr>
            <p:ph type="ftr" sz="quarter" idx="11"/>
          </p:nvPr>
        </p:nvSpPr>
        <p:spPr/>
        <p:txBody>
          <a:bodyPr/>
          <a:lstStyle/>
          <a:p>
            <a:r>
              <a:rPr lang="en-US"/>
              <a:t>Draft</a:t>
            </a:r>
          </a:p>
        </p:txBody>
      </p:sp>
      <p:sp>
        <p:nvSpPr>
          <p:cNvPr id="7" name="Slide Number Placeholder 6">
            <a:extLst>
              <a:ext uri="{FF2B5EF4-FFF2-40B4-BE49-F238E27FC236}">
                <a16:creationId xmlns:a16="http://schemas.microsoft.com/office/drawing/2014/main" id="{311A92A5-462C-B096-F9A1-AA8D132E62F2}"/>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2530741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44F54-2485-68AF-D7C7-52E275C807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17A27A6-2DCE-92DE-CCE7-E02D0F4731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6DDB4F-4249-B672-75DE-AABA1B838A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5BE226-5D14-4ED1-889F-43008A724D8B}"/>
              </a:ext>
            </a:extLst>
          </p:cNvPr>
          <p:cNvSpPr>
            <a:spLocks noGrp="1"/>
          </p:cNvSpPr>
          <p:nvPr>
            <p:ph type="dt" sz="half" idx="10"/>
          </p:nvPr>
        </p:nvSpPr>
        <p:spPr/>
        <p:txBody>
          <a:bodyPr/>
          <a:lstStyle/>
          <a:p>
            <a:fld id="{2A530476-4B2E-4B6F-AA1A-D36E58AB62C0}" type="datetime1">
              <a:rPr lang="en-US" smtClean="0"/>
              <a:t>4/13/2025</a:t>
            </a:fld>
            <a:endParaRPr lang="en-US"/>
          </a:p>
        </p:txBody>
      </p:sp>
      <p:sp>
        <p:nvSpPr>
          <p:cNvPr id="6" name="Footer Placeholder 5">
            <a:extLst>
              <a:ext uri="{FF2B5EF4-FFF2-40B4-BE49-F238E27FC236}">
                <a16:creationId xmlns:a16="http://schemas.microsoft.com/office/drawing/2014/main" id="{018E9119-CACB-8AFF-75C6-CFB6F4C00E88}"/>
              </a:ext>
            </a:extLst>
          </p:cNvPr>
          <p:cNvSpPr>
            <a:spLocks noGrp="1"/>
          </p:cNvSpPr>
          <p:nvPr>
            <p:ph type="ftr" sz="quarter" idx="11"/>
          </p:nvPr>
        </p:nvSpPr>
        <p:spPr/>
        <p:txBody>
          <a:bodyPr/>
          <a:lstStyle/>
          <a:p>
            <a:r>
              <a:rPr lang="en-US"/>
              <a:t>Draft</a:t>
            </a:r>
          </a:p>
        </p:txBody>
      </p:sp>
      <p:sp>
        <p:nvSpPr>
          <p:cNvPr id="7" name="Slide Number Placeholder 6">
            <a:extLst>
              <a:ext uri="{FF2B5EF4-FFF2-40B4-BE49-F238E27FC236}">
                <a16:creationId xmlns:a16="http://schemas.microsoft.com/office/drawing/2014/main" id="{3C2711E7-0ABA-5856-8DE3-635AF90B3102}"/>
              </a:ext>
            </a:extLst>
          </p:cNvPr>
          <p:cNvSpPr>
            <a:spLocks noGrp="1"/>
          </p:cNvSpPr>
          <p:nvPr>
            <p:ph type="sldNum" sz="quarter" idx="12"/>
          </p:nvPr>
        </p:nvSpPr>
        <p:spPr/>
        <p:txBody>
          <a:bodyPr/>
          <a:lstStyle/>
          <a:p>
            <a:fld id="{8F20E1A4-FEFE-461B-99E5-4F801F46DE8A}" type="slidenum">
              <a:rPr lang="en-US" smtClean="0"/>
              <a:t>‹#›</a:t>
            </a:fld>
            <a:endParaRPr lang="en-US"/>
          </a:p>
        </p:txBody>
      </p:sp>
    </p:spTree>
    <p:extLst>
      <p:ext uri="{BB962C8B-B14F-4D97-AF65-F5344CB8AC3E}">
        <p14:creationId xmlns:p14="http://schemas.microsoft.com/office/powerpoint/2010/main" val="1017196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4E98CF-8F88-0C50-B6B1-033E026A7A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F9FCFD-3365-2FA4-F94B-3884DA014A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312CE9-0DE5-61C2-01D3-7337F3C96D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3877F22-D027-4B96-9DEF-A8BE48B2BC41}" type="datetime1">
              <a:rPr lang="en-US" smtClean="0"/>
              <a:t>4/13/2025</a:t>
            </a:fld>
            <a:endParaRPr lang="en-US"/>
          </a:p>
        </p:txBody>
      </p:sp>
      <p:sp>
        <p:nvSpPr>
          <p:cNvPr id="5" name="Footer Placeholder 4">
            <a:extLst>
              <a:ext uri="{FF2B5EF4-FFF2-40B4-BE49-F238E27FC236}">
                <a16:creationId xmlns:a16="http://schemas.microsoft.com/office/drawing/2014/main" id="{A896306F-90D2-8F5D-C68F-A1FF2BDF8D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Draft</a:t>
            </a:r>
          </a:p>
        </p:txBody>
      </p:sp>
      <p:sp>
        <p:nvSpPr>
          <p:cNvPr id="6" name="Slide Number Placeholder 5">
            <a:extLst>
              <a:ext uri="{FF2B5EF4-FFF2-40B4-BE49-F238E27FC236}">
                <a16:creationId xmlns:a16="http://schemas.microsoft.com/office/drawing/2014/main" id="{80CF7495-8379-0E16-0AE1-409D9327E8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F20E1A4-FEFE-461B-99E5-4F801F46DE8A}" type="slidenum">
              <a:rPr lang="en-US" smtClean="0"/>
              <a:t>‹#›</a:t>
            </a:fld>
            <a:endParaRPr lang="en-US"/>
          </a:p>
        </p:txBody>
      </p:sp>
    </p:spTree>
    <p:extLst>
      <p:ext uri="{BB962C8B-B14F-4D97-AF65-F5344CB8AC3E}">
        <p14:creationId xmlns:p14="http://schemas.microsoft.com/office/powerpoint/2010/main" val="2949502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AD521-BEEA-FE00-AB4A-586A0A7C935C}"/>
              </a:ext>
            </a:extLst>
          </p:cNvPr>
          <p:cNvSpPr>
            <a:spLocks noGrp="1"/>
          </p:cNvSpPr>
          <p:nvPr>
            <p:ph type="ctrTitle"/>
          </p:nvPr>
        </p:nvSpPr>
        <p:spPr/>
        <p:txBody>
          <a:bodyPr>
            <a:normAutofit/>
          </a:bodyPr>
          <a:lstStyle/>
          <a:p>
            <a:r>
              <a:rPr lang="en-US" dirty="0"/>
              <a:t>Brookline Soccer Club</a:t>
            </a:r>
            <a:br>
              <a:rPr lang="en-US" dirty="0"/>
            </a:br>
            <a:r>
              <a:rPr lang="en-US" dirty="0"/>
              <a:t>B5 Game Model</a:t>
            </a:r>
          </a:p>
        </p:txBody>
      </p:sp>
      <p:sp>
        <p:nvSpPr>
          <p:cNvPr id="3" name="Subtitle 2">
            <a:extLst>
              <a:ext uri="{FF2B5EF4-FFF2-40B4-BE49-F238E27FC236}">
                <a16:creationId xmlns:a16="http://schemas.microsoft.com/office/drawing/2014/main" id="{C535589E-225A-B5A6-0067-B9242E904443}"/>
              </a:ext>
            </a:extLst>
          </p:cNvPr>
          <p:cNvSpPr>
            <a:spLocks noGrp="1"/>
          </p:cNvSpPr>
          <p:nvPr>
            <p:ph type="subTitle" idx="1"/>
          </p:nvPr>
        </p:nvSpPr>
        <p:spPr/>
        <p:txBody>
          <a:bodyPr/>
          <a:lstStyle/>
          <a:p>
            <a:r>
              <a:rPr lang="en-US" dirty="0"/>
              <a:t>Creating clarity for the coaches, players, and club in order to ensure the best possible soccer developmental experience for our players</a:t>
            </a:r>
          </a:p>
        </p:txBody>
      </p:sp>
      <p:sp>
        <p:nvSpPr>
          <p:cNvPr id="5" name="Slide Number Placeholder 4">
            <a:extLst>
              <a:ext uri="{FF2B5EF4-FFF2-40B4-BE49-F238E27FC236}">
                <a16:creationId xmlns:a16="http://schemas.microsoft.com/office/drawing/2014/main" id="{9EB89D06-84E8-1377-2B46-49CB48B19AD4}"/>
              </a:ext>
            </a:extLst>
          </p:cNvPr>
          <p:cNvSpPr>
            <a:spLocks noGrp="1"/>
          </p:cNvSpPr>
          <p:nvPr>
            <p:ph type="sldNum" sz="quarter" idx="12"/>
          </p:nvPr>
        </p:nvSpPr>
        <p:spPr/>
        <p:txBody>
          <a:bodyPr/>
          <a:lstStyle/>
          <a:p>
            <a:fld id="{8F20E1A4-FEFE-461B-99E5-4F801F46DE8A}" type="slidenum">
              <a:rPr lang="en-US" smtClean="0"/>
              <a:t>1</a:t>
            </a:fld>
            <a:endParaRPr lang="en-US"/>
          </a:p>
        </p:txBody>
      </p:sp>
    </p:spTree>
    <p:extLst>
      <p:ext uri="{BB962C8B-B14F-4D97-AF65-F5344CB8AC3E}">
        <p14:creationId xmlns:p14="http://schemas.microsoft.com/office/powerpoint/2010/main" val="36175165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270086-8DD6-BCE9-F1DA-D03D032970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C65631-3A0C-1249-2695-8FD3023F0761}"/>
              </a:ext>
            </a:extLst>
          </p:cNvPr>
          <p:cNvSpPr>
            <a:spLocks noGrp="1"/>
          </p:cNvSpPr>
          <p:nvPr>
            <p:ph type="title"/>
          </p:nvPr>
        </p:nvSpPr>
        <p:spPr>
          <a:xfrm>
            <a:off x="1196405" y="-6147"/>
            <a:ext cx="10118558" cy="1325563"/>
          </a:xfrm>
        </p:spPr>
        <p:txBody>
          <a:bodyPr/>
          <a:lstStyle/>
          <a:p>
            <a:r>
              <a:rPr lang="en-US" dirty="0"/>
              <a:t>Sub-Phase: Score by Team Ball Movement </a:t>
            </a:r>
          </a:p>
        </p:txBody>
      </p:sp>
      <p:sp>
        <p:nvSpPr>
          <p:cNvPr id="5" name="Slide Number Placeholder 4">
            <a:extLst>
              <a:ext uri="{FF2B5EF4-FFF2-40B4-BE49-F238E27FC236}">
                <a16:creationId xmlns:a16="http://schemas.microsoft.com/office/drawing/2014/main" id="{26799F35-59B4-52C9-6113-50085B11C200}"/>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10</a:t>
            </a:fld>
            <a:endParaRPr lang="en-US" dirty="0"/>
          </a:p>
        </p:txBody>
      </p:sp>
      <p:sp>
        <p:nvSpPr>
          <p:cNvPr id="6" name="TextBox 5">
            <a:extLst>
              <a:ext uri="{FF2B5EF4-FFF2-40B4-BE49-F238E27FC236}">
                <a16:creationId xmlns:a16="http://schemas.microsoft.com/office/drawing/2014/main" id="{C987A280-5CE3-32D1-259A-2971631DAC93}"/>
              </a:ext>
            </a:extLst>
          </p:cNvPr>
          <p:cNvSpPr txBox="1"/>
          <p:nvPr/>
        </p:nvSpPr>
        <p:spPr>
          <a:xfrm>
            <a:off x="218439" y="1365723"/>
            <a:ext cx="6096814" cy="1323439"/>
          </a:xfrm>
          <a:prstGeom prst="rect">
            <a:avLst/>
          </a:prstGeom>
          <a:noFill/>
        </p:spPr>
        <p:txBody>
          <a:bodyPr wrap="square" rtlCol="0">
            <a:spAutoFit/>
          </a:bodyPr>
          <a:lstStyle/>
          <a:p>
            <a:r>
              <a:rPr lang="en-US" sz="1600" b="1" dirty="0"/>
              <a:t>Phase</a:t>
            </a:r>
            <a:r>
              <a:rPr lang="en-US" sz="1600" dirty="0"/>
              <a:t>: In-possession (attacking)</a:t>
            </a:r>
          </a:p>
          <a:p>
            <a:r>
              <a:rPr lang="en-US" sz="1600" b="1" dirty="0"/>
              <a:t>Sub-Phase</a:t>
            </a:r>
            <a:r>
              <a:rPr lang="en-US" sz="1600" dirty="0"/>
              <a:t>: Score by Team Ball Movement</a:t>
            </a:r>
          </a:p>
          <a:p>
            <a:r>
              <a:rPr lang="en-US" sz="1600" b="1" dirty="0"/>
              <a:t>Trigger</a:t>
            </a:r>
            <a:r>
              <a:rPr lang="en-US" sz="1600" dirty="0"/>
              <a:t>: We possess the ball in our attacking half</a:t>
            </a:r>
          </a:p>
          <a:p>
            <a:r>
              <a:rPr lang="en-US" sz="1600" b="1" dirty="0"/>
              <a:t>Key Performance Objective</a:t>
            </a:r>
            <a:r>
              <a:rPr lang="en-US" sz="1600" dirty="0"/>
              <a:t>: Create at least 8 shots on goal per half from within the scoring zone</a:t>
            </a:r>
          </a:p>
        </p:txBody>
      </p:sp>
      <p:sp>
        <p:nvSpPr>
          <p:cNvPr id="7" name="TextBox 6">
            <a:extLst>
              <a:ext uri="{FF2B5EF4-FFF2-40B4-BE49-F238E27FC236}">
                <a16:creationId xmlns:a16="http://schemas.microsoft.com/office/drawing/2014/main" id="{182868EA-60F2-F7C5-B541-B8653AD33FA5}"/>
              </a:ext>
            </a:extLst>
          </p:cNvPr>
          <p:cNvSpPr txBox="1"/>
          <p:nvPr/>
        </p:nvSpPr>
        <p:spPr>
          <a:xfrm>
            <a:off x="6055134" y="1113646"/>
            <a:ext cx="6096814" cy="1569660"/>
          </a:xfrm>
          <a:prstGeom prst="rect">
            <a:avLst/>
          </a:prstGeom>
          <a:noFill/>
        </p:spPr>
        <p:txBody>
          <a:bodyPr wrap="square" rtlCol="0">
            <a:spAutoFit/>
          </a:bodyPr>
          <a:lstStyle/>
          <a:p>
            <a:r>
              <a:rPr lang="en-US" sz="1600" b="1" dirty="0"/>
              <a:t>Principles</a:t>
            </a:r>
          </a:p>
          <a:p>
            <a:pPr marL="285750" indent="-285750">
              <a:buFont typeface="Arial" panose="020B0604020202020204" pitchFamily="34" charset="0"/>
              <a:buChar char="•"/>
            </a:pPr>
            <a:r>
              <a:rPr lang="en-US" sz="1600" dirty="0"/>
              <a:t>Contain the ball in the attacking third</a:t>
            </a:r>
          </a:p>
          <a:p>
            <a:pPr marL="285750" indent="-285750">
              <a:buFont typeface="Arial" panose="020B0604020202020204" pitchFamily="34" charset="0"/>
              <a:buChar char="•"/>
            </a:pPr>
            <a:r>
              <a:rPr lang="en-US" sz="1600" dirty="0"/>
              <a:t>Rapidly move the ball in and around the attacking third to create scoring opportunities in the scoring zone</a:t>
            </a:r>
          </a:p>
          <a:p>
            <a:pPr marL="285750" indent="-285750">
              <a:buFont typeface="Arial" panose="020B0604020202020204" pitchFamily="34" charset="0"/>
              <a:buChar char="•"/>
            </a:pPr>
            <a:r>
              <a:rPr lang="en-US" sz="1600" dirty="0"/>
              <a:t>Position defense and containing midfielders to deny the counter-attack</a:t>
            </a:r>
          </a:p>
        </p:txBody>
      </p:sp>
      <p:cxnSp>
        <p:nvCxnSpPr>
          <p:cNvPr id="9" name="Straight Connector 8">
            <a:extLst>
              <a:ext uri="{FF2B5EF4-FFF2-40B4-BE49-F238E27FC236}">
                <a16:creationId xmlns:a16="http://schemas.microsoft.com/office/drawing/2014/main" id="{46D7EA46-E684-E411-D7A9-BCBD205DE55E}"/>
              </a:ext>
            </a:extLst>
          </p:cNvPr>
          <p:cNvCxnSpPr/>
          <p:nvPr/>
        </p:nvCxnSpPr>
        <p:spPr>
          <a:xfrm flipV="1">
            <a:off x="49873" y="2871707"/>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FDD32A62-BF80-3394-8EB4-E57127A95A69}"/>
              </a:ext>
            </a:extLst>
          </p:cNvPr>
          <p:cNvSpPr txBox="1"/>
          <p:nvPr/>
        </p:nvSpPr>
        <p:spPr>
          <a:xfrm>
            <a:off x="1745" y="3376387"/>
            <a:ext cx="4184223" cy="2123658"/>
          </a:xfrm>
          <a:prstGeom prst="rect">
            <a:avLst/>
          </a:prstGeom>
          <a:noFill/>
        </p:spPr>
        <p:txBody>
          <a:bodyPr wrap="square" rtlCol="0">
            <a:spAutoFit/>
          </a:bodyPr>
          <a:lstStyle/>
          <a:p>
            <a:r>
              <a:rPr lang="en-US" sz="1200" b="1" dirty="0"/>
              <a:t>Team Tactical Principles</a:t>
            </a:r>
          </a:p>
          <a:p>
            <a:pPr marL="171450" indent="-171450">
              <a:buFont typeface="Arial" panose="020B0604020202020204" pitchFamily="34" charset="0"/>
              <a:buChar char="•"/>
            </a:pPr>
            <a:r>
              <a:rPr lang="en-US" sz="1200" dirty="0"/>
              <a:t>Defenders and containing midfielders play positionally to keep the ball in the attacking third</a:t>
            </a:r>
          </a:p>
          <a:p>
            <a:pPr marL="171450" indent="-171450">
              <a:buFont typeface="Arial" panose="020B0604020202020204" pitchFamily="34" charset="0"/>
              <a:buChar char="•"/>
            </a:pPr>
            <a:r>
              <a:rPr lang="en-US" sz="1200" dirty="0"/>
              <a:t>Wingers, and forwards move anywhere in the attacking third to create scoring opportunities </a:t>
            </a:r>
          </a:p>
          <a:p>
            <a:pPr marL="171450" indent="-171450">
              <a:buFont typeface="Arial" panose="020B0604020202020204" pitchFamily="34" charset="0"/>
              <a:buChar char="•"/>
            </a:pPr>
            <a:r>
              <a:rPr lang="en-US" sz="1200" dirty="0"/>
              <a:t>Quickly pass the ball around the attacking third to disrupt the defense</a:t>
            </a:r>
          </a:p>
          <a:p>
            <a:pPr marL="171450" indent="-171450">
              <a:buFont typeface="Arial" panose="020B0604020202020204" pitchFamily="34" charset="0"/>
              <a:buChar char="•"/>
            </a:pPr>
            <a:r>
              <a:rPr lang="en-US" sz="1200" dirty="0"/>
              <a:t>Create numerical superiority against the opponent’s weakness</a:t>
            </a:r>
          </a:p>
          <a:p>
            <a:pPr marL="171450" indent="-171450">
              <a:buFont typeface="Arial" panose="020B0604020202020204" pitchFamily="34" charset="0"/>
              <a:buChar char="•"/>
            </a:pPr>
            <a:r>
              <a:rPr lang="en-US" sz="1200" dirty="0"/>
              <a:t>Shoot from the scoring zone</a:t>
            </a:r>
          </a:p>
          <a:p>
            <a:pPr marL="171450" indent="-171450">
              <a:buFont typeface="Arial" panose="020B0604020202020204" pitchFamily="34" charset="0"/>
              <a:buChar char="•"/>
            </a:pPr>
            <a:r>
              <a:rPr lang="en-US" sz="1200" dirty="0"/>
              <a:t>Crosses from the outside into the scoring zone</a:t>
            </a:r>
          </a:p>
        </p:txBody>
      </p:sp>
      <p:sp>
        <p:nvSpPr>
          <p:cNvPr id="40" name="TextBox 39">
            <a:extLst>
              <a:ext uri="{FF2B5EF4-FFF2-40B4-BE49-F238E27FC236}">
                <a16:creationId xmlns:a16="http://schemas.microsoft.com/office/drawing/2014/main" id="{2389968C-35B2-73CD-F970-2F65868BC109}"/>
              </a:ext>
            </a:extLst>
          </p:cNvPr>
          <p:cNvSpPr txBox="1"/>
          <p:nvPr/>
        </p:nvSpPr>
        <p:spPr>
          <a:xfrm>
            <a:off x="8079078" y="2968375"/>
            <a:ext cx="4112921" cy="1200329"/>
          </a:xfrm>
          <a:prstGeom prst="rect">
            <a:avLst/>
          </a:prstGeom>
          <a:noFill/>
        </p:spPr>
        <p:txBody>
          <a:bodyPr wrap="square" rtlCol="0">
            <a:spAutoFit/>
          </a:bodyPr>
          <a:lstStyle/>
          <a:p>
            <a:r>
              <a:rPr lang="en-US" sz="1200" b="1" dirty="0"/>
              <a:t>Forwards and wingers</a:t>
            </a:r>
          </a:p>
          <a:p>
            <a:pPr marL="111125" indent="-111125">
              <a:buFont typeface="Arial" panose="020B0604020202020204" pitchFamily="34" charset="0"/>
              <a:buChar char="•"/>
            </a:pPr>
            <a:r>
              <a:rPr lang="en-US" sz="1200" dirty="0"/>
              <a:t>Move anywhere in the attacking third to create chances</a:t>
            </a:r>
          </a:p>
          <a:p>
            <a:pPr marL="111125" indent="-111125">
              <a:buFont typeface="Arial" panose="020B0604020202020204" pitchFamily="34" charset="0"/>
              <a:buChar char="•"/>
            </a:pPr>
            <a:r>
              <a:rPr lang="en-US" sz="1200" dirty="0"/>
              <a:t>Try and always keep at least one player in the scoring zone</a:t>
            </a:r>
          </a:p>
          <a:p>
            <a:pPr marL="111125" indent="-111125">
              <a:buFont typeface="Arial" panose="020B0604020202020204" pitchFamily="34" charset="0"/>
              <a:buChar char="•"/>
            </a:pPr>
            <a:r>
              <a:rPr lang="en-US" sz="1200" dirty="0"/>
              <a:t>Create scoring opportunities by creating crosses, 2v1s, or 1v1 mismatches in the scoring zone</a:t>
            </a:r>
          </a:p>
          <a:p>
            <a:pPr marL="111125" indent="-111125">
              <a:buFont typeface="Arial" panose="020B0604020202020204" pitchFamily="34" charset="0"/>
              <a:buChar char="•"/>
            </a:pPr>
            <a:r>
              <a:rPr lang="en-US" sz="1200" dirty="0"/>
              <a:t>Play back to the containing midfielders as required</a:t>
            </a:r>
          </a:p>
        </p:txBody>
      </p:sp>
      <p:sp>
        <p:nvSpPr>
          <p:cNvPr id="41" name="TextBox 40">
            <a:extLst>
              <a:ext uri="{FF2B5EF4-FFF2-40B4-BE49-F238E27FC236}">
                <a16:creationId xmlns:a16="http://schemas.microsoft.com/office/drawing/2014/main" id="{B06BABAA-DE73-D2BC-4702-C89DB66BB20A}"/>
              </a:ext>
            </a:extLst>
          </p:cNvPr>
          <p:cNvSpPr txBox="1"/>
          <p:nvPr/>
        </p:nvSpPr>
        <p:spPr>
          <a:xfrm>
            <a:off x="8112875" y="6207568"/>
            <a:ext cx="3754124" cy="461665"/>
          </a:xfrm>
          <a:prstGeom prst="rect">
            <a:avLst/>
          </a:prstGeom>
          <a:noFill/>
        </p:spPr>
        <p:txBody>
          <a:bodyPr wrap="square" rtlCol="0">
            <a:spAutoFit/>
          </a:bodyPr>
          <a:lstStyle/>
          <a:p>
            <a:r>
              <a:rPr lang="en-US" sz="1200" b="1" dirty="0"/>
              <a:t>Keeper</a:t>
            </a:r>
          </a:p>
          <a:p>
            <a:pPr marL="111125" indent="-111125">
              <a:buFont typeface="Arial" panose="020B0604020202020204" pitchFamily="34" charset="0"/>
              <a:buChar char="•"/>
            </a:pPr>
            <a:r>
              <a:rPr lang="en-US" sz="1200" dirty="0"/>
              <a:t>Play forward as a sweeper behind our defenders</a:t>
            </a:r>
          </a:p>
        </p:txBody>
      </p:sp>
      <p:sp>
        <p:nvSpPr>
          <p:cNvPr id="3" name="TextBox 2">
            <a:extLst>
              <a:ext uri="{FF2B5EF4-FFF2-40B4-BE49-F238E27FC236}">
                <a16:creationId xmlns:a16="http://schemas.microsoft.com/office/drawing/2014/main" id="{9B5D6684-D806-CA74-606D-9438C2F46FAC}"/>
              </a:ext>
            </a:extLst>
          </p:cNvPr>
          <p:cNvSpPr txBox="1"/>
          <p:nvPr/>
        </p:nvSpPr>
        <p:spPr>
          <a:xfrm>
            <a:off x="49873" y="2941532"/>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1-2-3-3</a:t>
            </a:r>
          </a:p>
        </p:txBody>
      </p:sp>
      <p:grpSp>
        <p:nvGrpSpPr>
          <p:cNvPr id="8" name="Group 7">
            <a:extLst>
              <a:ext uri="{FF2B5EF4-FFF2-40B4-BE49-F238E27FC236}">
                <a16:creationId xmlns:a16="http://schemas.microsoft.com/office/drawing/2014/main" id="{5D789DC5-33E0-583D-2B30-44F15889C2C8}"/>
              </a:ext>
            </a:extLst>
          </p:cNvPr>
          <p:cNvGrpSpPr/>
          <p:nvPr/>
        </p:nvGrpSpPr>
        <p:grpSpPr>
          <a:xfrm rot="10800000">
            <a:off x="4375674" y="3532447"/>
            <a:ext cx="3597567" cy="2823903"/>
            <a:chOff x="3891280" y="3158822"/>
            <a:chExt cx="4409440" cy="3262933"/>
          </a:xfrm>
        </p:grpSpPr>
        <p:sp>
          <p:nvSpPr>
            <p:cNvPr id="17" name="Rectangle 16">
              <a:extLst>
                <a:ext uri="{FF2B5EF4-FFF2-40B4-BE49-F238E27FC236}">
                  <a16:creationId xmlns:a16="http://schemas.microsoft.com/office/drawing/2014/main" id="{5747FE22-9E96-19BF-1A66-589C1D75EE1F}"/>
                </a:ext>
              </a:extLst>
            </p:cNvPr>
            <p:cNvSpPr/>
            <p:nvPr/>
          </p:nvSpPr>
          <p:spPr>
            <a:xfrm>
              <a:off x="3891280" y="3159759"/>
              <a:ext cx="4409440" cy="3190874"/>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5672A410-B099-A36F-7206-58FF0B0F874E}"/>
                </a:ext>
              </a:extLst>
            </p:cNvPr>
            <p:cNvSpPr/>
            <p:nvPr/>
          </p:nvSpPr>
          <p:spPr>
            <a:xfrm>
              <a:off x="5118100" y="5439093"/>
              <a:ext cx="1955800" cy="9144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3A6135E-94F5-B464-9976-3AA010C991BB}"/>
                </a:ext>
              </a:extLst>
            </p:cNvPr>
            <p:cNvSpPr/>
            <p:nvPr/>
          </p:nvSpPr>
          <p:spPr>
            <a:xfrm>
              <a:off x="5791200" y="6350635"/>
              <a:ext cx="690880" cy="71120"/>
            </a:xfrm>
            <a:prstGeom prst="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BC26C25-1F7B-33C2-A60F-98ECE420937E}"/>
                </a:ext>
              </a:extLst>
            </p:cNvPr>
            <p:cNvSpPr/>
            <p:nvPr/>
          </p:nvSpPr>
          <p:spPr>
            <a:xfrm>
              <a:off x="5647690" y="5989796"/>
              <a:ext cx="977900" cy="36512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D31E62AB-B9E0-27DC-4DD0-78300B8DB858}"/>
                </a:ext>
              </a:extLst>
            </p:cNvPr>
            <p:cNvSpPr/>
            <p:nvPr/>
          </p:nvSpPr>
          <p:spPr>
            <a:xfrm>
              <a:off x="5679440" y="3158822"/>
              <a:ext cx="721360" cy="760403"/>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58EE9129-8BCD-4BEA-8F7F-BB9218FBDB7E}"/>
                </a:ext>
              </a:extLst>
            </p:cNvPr>
            <p:cNvCxnSpPr/>
            <p:nvPr/>
          </p:nvCxnSpPr>
          <p:spPr>
            <a:xfrm>
              <a:off x="3891280" y="3547923"/>
              <a:ext cx="4409440" cy="0"/>
            </a:xfrm>
            <a:prstGeom prst="line">
              <a:avLst/>
            </a:prstGeom>
          </p:spPr>
          <p:style>
            <a:lnRef idx="2">
              <a:schemeClr val="dk1"/>
            </a:lnRef>
            <a:fillRef idx="0">
              <a:schemeClr val="dk1"/>
            </a:fillRef>
            <a:effectRef idx="1">
              <a:schemeClr val="dk1"/>
            </a:effectRef>
            <a:fontRef idx="minor">
              <a:schemeClr val="tx1"/>
            </a:fontRef>
          </p:style>
        </p:cxnSp>
      </p:grpSp>
      <p:sp>
        <p:nvSpPr>
          <p:cNvPr id="62" name="Oval 61">
            <a:extLst>
              <a:ext uri="{FF2B5EF4-FFF2-40B4-BE49-F238E27FC236}">
                <a16:creationId xmlns:a16="http://schemas.microsoft.com/office/drawing/2014/main" id="{FF633F8A-89EB-0532-656E-6F9CB04D3AA9}"/>
              </a:ext>
            </a:extLst>
          </p:cNvPr>
          <p:cNvSpPr/>
          <p:nvPr/>
        </p:nvSpPr>
        <p:spPr>
          <a:xfrm>
            <a:off x="7466681" y="4164541"/>
            <a:ext cx="99472" cy="10838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a:extLst>
              <a:ext uri="{FF2B5EF4-FFF2-40B4-BE49-F238E27FC236}">
                <a16:creationId xmlns:a16="http://schemas.microsoft.com/office/drawing/2014/main" id="{53AA3042-47D2-4798-327D-65C576D0DB2B}"/>
              </a:ext>
            </a:extLst>
          </p:cNvPr>
          <p:cNvSpPr/>
          <p:nvPr/>
        </p:nvSpPr>
        <p:spPr>
          <a:xfrm rot="11071050">
            <a:off x="6912163" y="3901920"/>
            <a:ext cx="174145" cy="1636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Isosceles Triangle 63">
            <a:extLst>
              <a:ext uri="{FF2B5EF4-FFF2-40B4-BE49-F238E27FC236}">
                <a16:creationId xmlns:a16="http://schemas.microsoft.com/office/drawing/2014/main" id="{AAA316D7-DF50-855E-7634-AFFEDA550202}"/>
              </a:ext>
            </a:extLst>
          </p:cNvPr>
          <p:cNvSpPr/>
          <p:nvPr/>
        </p:nvSpPr>
        <p:spPr>
          <a:xfrm rot="11071050">
            <a:off x="6193874" y="4483637"/>
            <a:ext cx="174145" cy="1636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Isosceles Triangle 64">
            <a:extLst>
              <a:ext uri="{FF2B5EF4-FFF2-40B4-BE49-F238E27FC236}">
                <a16:creationId xmlns:a16="http://schemas.microsoft.com/office/drawing/2014/main" id="{D85F7BCC-7C39-2161-99A5-A10AB65CF0B7}"/>
              </a:ext>
            </a:extLst>
          </p:cNvPr>
          <p:cNvSpPr/>
          <p:nvPr/>
        </p:nvSpPr>
        <p:spPr>
          <a:xfrm rot="11071050">
            <a:off x="5096451" y="4556361"/>
            <a:ext cx="174145" cy="1636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Isosceles Triangle 65">
            <a:extLst>
              <a:ext uri="{FF2B5EF4-FFF2-40B4-BE49-F238E27FC236}">
                <a16:creationId xmlns:a16="http://schemas.microsoft.com/office/drawing/2014/main" id="{5E1525FD-E54C-7126-DF12-DF32B9748304}"/>
              </a:ext>
            </a:extLst>
          </p:cNvPr>
          <p:cNvSpPr/>
          <p:nvPr/>
        </p:nvSpPr>
        <p:spPr>
          <a:xfrm rot="11071050">
            <a:off x="6406780" y="3929006"/>
            <a:ext cx="174145" cy="1636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Isosceles Triangle 66">
            <a:extLst>
              <a:ext uri="{FF2B5EF4-FFF2-40B4-BE49-F238E27FC236}">
                <a16:creationId xmlns:a16="http://schemas.microsoft.com/office/drawing/2014/main" id="{14DF8D4D-D5A9-5581-FE1E-2992AF1FD8FB}"/>
              </a:ext>
            </a:extLst>
          </p:cNvPr>
          <p:cNvSpPr/>
          <p:nvPr/>
        </p:nvSpPr>
        <p:spPr>
          <a:xfrm rot="11071050">
            <a:off x="5606505" y="3994305"/>
            <a:ext cx="174145" cy="1636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9" name="Straight Arrow Connector 68">
            <a:extLst>
              <a:ext uri="{FF2B5EF4-FFF2-40B4-BE49-F238E27FC236}">
                <a16:creationId xmlns:a16="http://schemas.microsoft.com/office/drawing/2014/main" id="{4A1149E1-F6FC-7707-7B85-B669F0B213C8}"/>
              </a:ext>
            </a:extLst>
          </p:cNvPr>
          <p:cNvCxnSpPr>
            <a:cxnSpLocks/>
          </p:cNvCxnSpPr>
          <p:nvPr/>
        </p:nvCxnSpPr>
        <p:spPr>
          <a:xfrm flipH="1" flipV="1">
            <a:off x="5247156" y="5327523"/>
            <a:ext cx="42396" cy="610406"/>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70" name="Isosceles Triangle 69">
            <a:extLst>
              <a:ext uri="{FF2B5EF4-FFF2-40B4-BE49-F238E27FC236}">
                <a16:creationId xmlns:a16="http://schemas.microsoft.com/office/drawing/2014/main" id="{75E24AAA-A775-D908-3E8D-4ADB74F67002}"/>
              </a:ext>
            </a:extLst>
          </p:cNvPr>
          <p:cNvSpPr/>
          <p:nvPr/>
        </p:nvSpPr>
        <p:spPr>
          <a:xfrm rot="11071050">
            <a:off x="6818916" y="4484373"/>
            <a:ext cx="174145" cy="1636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Isosceles Triangle 71">
            <a:extLst>
              <a:ext uri="{FF2B5EF4-FFF2-40B4-BE49-F238E27FC236}">
                <a16:creationId xmlns:a16="http://schemas.microsoft.com/office/drawing/2014/main" id="{290E009F-10DC-5235-9541-64420BD8C5D7}"/>
              </a:ext>
            </a:extLst>
          </p:cNvPr>
          <p:cNvSpPr/>
          <p:nvPr/>
        </p:nvSpPr>
        <p:spPr>
          <a:xfrm rot="11071050">
            <a:off x="6098335" y="5816832"/>
            <a:ext cx="174145" cy="1636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Isosceles Triangle 72">
            <a:extLst>
              <a:ext uri="{FF2B5EF4-FFF2-40B4-BE49-F238E27FC236}">
                <a16:creationId xmlns:a16="http://schemas.microsoft.com/office/drawing/2014/main" id="{FCE250D3-5DE4-DCE6-6455-DDD63F74EB22}"/>
              </a:ext>
            </a:extLst>
          </p:cNvPr>
          <p:cNvSpPr/>
          <p:nvPr/>
        </p:nvSpPr>
        <p:spPr>
          <a:xfrm rot="11071050">
            <a:off x="7005409" y="5747705"/>
            <a:ext cx="174145" cy="1636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8" name="Straight Arrow Connector 77">
            <a:extLst>
              <a:ext uri="{FF2B5EF4-FFF2-40B4-BE49-F238E27FC236}">
                <a16:creationId xmlns:a16="http://schemas.microsoft.com/office/drawing/2014/main" id="{3193851A-DA83-313A-3FD0-5CEAE0A0FA76}"/>
              </a:ext>
            </a:extLst>
          </p:cNvPr>
          <p:cNvCxnSpPr>
            <a:cxnSpLocks/>
          </p:cNvCxnSpPr>
          <p:nvPr/>
        </p:nvCxnSpPr>
        <p:spPr>
          <a:xfrm flipV="1">
            <a:off x="6447568" y="3769444"/>
            <a:ext cx="791185" cy="906833"/>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80" name="Straight Arrow Connector 79">
            <a:extLst>
              <a:ext uri="{FF2B5EF4-FFF2-40B4-BE49-F238E27FC236}">
                <a16:creationId xmlns:a16="http://schemas.microsoft.com/office/drawing/2014/main" id="{BBE80559-F886-5BCA-443E-9C6CD01A4760}"/>
              </a:ext>
            </a:extLst>
          </p:cNvPr>
          <p:cNvCxnSpPr>
            <a:cxnSpLocks/>
          </p:cNvCxnSpPr>
          <p:nvPr/>
        </p:nvCxnSpPr>
        <p:spPr>
          <a:xfrm flipH="1" flipV="1">
            <a:off x="5967449" y="3758080"/>
            <a:ext cx="17529" cy="375777"/>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81" name="Oval 80">
            <a:extLst>
              <a:ext uri="{FF2B5EF4-FFF2-40B4-BE49-F238E27FC236}">
                <a16:creationId xmlns:a16="http://schemas.microsoft.com/office/drawing/2014/main" id="{2A9938D6-C0DA-8774-1CD4-9DF62A1698FE}"/>
              </a:ext>
            </a:extLst>
          </p:cNvPr>
          <p:cNvSpPr/>
          <p:nvPr/>
        </p:nvSpPr>
        <p:spPr>
          <a:xfrm>
            <a:off x="6092162" y="3623120"/>
            <a:ext cx="140312" cy="154701"/>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Arrow Connector 83">
            <a:extLst>
              <a:ext uri="{FF2B5EF4-FFF2-40B4-BE49-F238E27FC236}">
                <a16:creationId xmlns:a16="http://schemas.microsoft.com/office/drawing/2014/main" id="{BFEDE150-E486-E467-07B0-F4C45932EA06}"/>
              </a:ext>
            </a:extLst>
          </p:cNvPr>
          <p:cNvCxnSpPr>
            <a:cxnSpLocks/>
          </p:cNvCxnSpPr>
          <p:nvPr/>
        </p:nvCxnSpPr>
        <p:spPr>
          <a:xfrm flipH="1">
            <a:off x="6602484" y="3378843"/>
            <a:ext cx="235301" cy="46224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7" name="Straight Arrow Connector 86">
            <a:extLst>
              <a:ext uri="{FF2B5EF4-FFF2-40B4-BE49-F238E27FC236}">
                <a16:creationId xmlns:a16="http://schemas.microsoft.com/office/drawing/2014/main" id="{1DF2F184-330C-3F78-0090-DDBD0191EA39}"/>
              </a:ext>
            </a:extLst>
          </p:cNvPr>
          <p:cNvCxnSpPr>
            <a:cxnSpLocks/>
          </p:cNvCxnSpPr>
          <p:nvPr/>
        </p:nvCxnSpPr>
        <p:spPr>
          <a:xfrm flipH="1">
            <a:off x="6008156" y="3777614"/>
            <a:ext cx="1193995" cy="3274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07" name="Straight Arrow Connector 106">
            <a:extLst>
              <a:ext uri="{FF2B5EF4-FFF2-40B4-BE49-F238E27FC236}">
                <a16:creationId xmlns:a16="http://schemas.microsoft.com/office/drawing/2014/main" id="{9D256194-01C6-8F80-88BF-3755D19D54DB}"/>
              </a:ext>
            </a:extLst>
          </p:cNvPr>
          <p:cNvCxnSpPr>
            <a:cxnSpLocks/>
            <a:endCxn id="23" idx="2"/>
          </p:cNvCxnSpPr>
          <p:nvPr/>
        </p:nvCxnSpPr>
        <p:spPr>
          <a:xfrm flipV="1">
            <a:off x="5947922" y="3532447"/>
            <a:ext cx="193378" cy="24364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7" name="TextBox 116">
            <a:extLst>
              <a:ext uri="{FF2B5EF4-FFF2-40B4-BE49-F238E27FC236}">
                <a16:creationId xmlns:a16="http://schemas.microsoft.com/office/drawing/2014/main" id="{A5E5B7D3-F8B1-44AD-CF1A-4871DF6F4603}"/>
              </a:ext>
            </a:extLst>
          </p:cNvPr>
          <p:cNvSpPr txBox="1"/>
          <p:nvPr/>
        </p:nvSpPr>
        <p:spPr>
          <a:xfrm>
            <a:off x="8021990" y="4272925"/>
            <a:ext cx="3935894" cy="1200329"/>
          </a:xfrm>
          <a:prstGeom prst="rect">
            <a:avLst/>
          </a:prstGeom>
          <a:noFill/>
        </p:spPr>
        <p:txBody>
          <a:bodyPr wrap="square" rtlCol="0">
            <a:spAutoFit/>
          </a:bodyPr>
          <a:lstStyle/>
          <a:p>
            <a:r>
              <a:rPr lang="en-US" sz="1200" b="1" dirty="0"/>
              <a:t>Containing midfielders</a:t>
            </a:r>
          </a:p>
          <a:p>
            <a:pPr marL="111125" indent="-111125">
              <a:buFont typeface="Arial" panose="020B0604020202020204" pitchFamily="34" charset="0"/>
              <a:buChar char="•"/>
            </a:pPr>
            <a:r>
              <a:rPr lang="en-US" sz="1200" dirty="0"/>
              <a:t>Outside back steps up to become containing midfielder</a:t>
            </a:r>
          </a:p>
          <a:p>
            <a:pPr marL="111125" indent="-111125">
              <a:buFont typeface="Arial" panose="020B0604020202020204" pitchFamily="34" charset="0"/>
              <a:buChar char="•"/>
            </a:pPr>
            <a:r>
              <a:rPr lang="en-US" sz="1200" dirty="0"/>
              <a:t>Stay outside the attacking third to provide back passes as required and prevent counter-attacks</a:t>
            </a:r>
          </a:p>
          <a:p>
            <a:pPr marL="111125" indent="-111125">
              <a:buFont typeface="Arial" panose="020B0604020202020204" pitchFamily="34" charset="0"/>
              <a:buChar char="•"/>
            </a:pPr>
            <a:r>
              <a:rPr lang="en-US" sz="1200" dirty="0"/>
              <a:t>Rapidly pass the ball horizontally and vertically to exploit our numeric advantage somewhere on the field</a:t>
            </a:r>
          </a:p>
        </p:txBody>
      </p:sp>
      <p:sp>
        <p:nvSpPr>
          <p:cNvPr id="30" name="Rectangle 29">
            <a:extLst>
              <a:ext uri="{FF2B5EF4-FFF2-40B4-BE49-F238E27FC236}">
                <a16:creationId xmlns:a16="http://schemas.microsoft.com/office/drawing/2014/main" id="{F02CF598-D452-4748-B77D-200076811B72}"/>
              </a:ext>
            </a:extLst>
          </p:cNvPr>
          <p:cNvSpPr/>
          <p:nvPr/>
        </p:nvSpPr>
        <p:spPr>
          <a:xfrm>
            <a:off x="4425486" y="3651839"/>
            <a:ext cx="3514880" cy="1413543"/>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7D2FC89-58A2-084E-85BC-274A491C4883}"/>
              </a:ext>
            </a:extLst>
          </p:cNvPr>
          <p:cNvSpPr/>
          <p:nvPr/>
        </p:nvSpPr>
        <p:spPr>
          <a:xfrm>
            <a:off x="5570005" y="3598760"/>
            <a:ext cx="1207697" cy="69891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B0D05A8-1CDA-47A6-8623-9E24EB1EFD15}"/>
              </a:ext>
            </a:extLst>
          </p:cNvPr>
          <p:cNvSpPr txBox="1"/>
          <p:nvPr/>
        </p:nvSpPr>
        <p:spPr>
          <a:xfrm>
            <a:off x="5505304" y="4811044"/>
            <a:ext cx="1337097" cy="307777"/>
          </a:xfrm>
          <a:prstGeom prst="rect">
            <a:avLst/>
          </a:prstGeom>
          <a:noFill/>
        </p:spPr>
        <p:txBody>
          <a:bodyPr wrap="none" rtlCol="0">
            <a:spAutoFit/>
          </a:bodyPr>
          <a:lstStyle/>
          <a:p>
            <a:r>
              <a:rPr lang="en-US" sz="1400" dirty="0"/>
              <a:t>Attacking Third</a:t>
            </a:r>
          </a:p>
        </p:txBody>
      </p:sp>
      <p:sp>
        <p:nvSpPr>
          <p:cNvPr id="33" name="TextBox 32">
            <a:extLst>
              <a:ext uri="{FF2B5EF4-FFF2-40B4-BE49-F238E27FC236}">
                <a16:creationId xmlns:a16="http://schemas.microsoft.com/office/drawing/2014/main" id="{E2E62936-613A-FEC7-F910-68C9E77B956A}"/>
              </a:ext>
            </a:extLst>
          </p:cNvPr>
          <p:cNvSpPr txBox="1"/>
          <p:nvPr/>
        </p:nvSpPr>
        <p:spPr>
          <a:xfrm>
            <a:off x="5957573" y="3196565"/>
            <a:ext cx="1191352" cy="307777"/>
          </a:xfrm>
          <a:prstGeom prst="rect">
            <a:avLst/>
          </a:prstGeom>
          <a:noFill/>
        </p:spPr>
        <p:txBody>
          <a:bodyPr wrap="none" rtlCol="0">
            <a:spAutoFit/>
          </a:bodyPr>
          <a:lstStyle/>
          <a:p>
            <a:r>
              <a:rPr lang="en-US" sz="1400" dirty="0"/>
              <a:t>Scoring Zone</a:t>
            </a:r>
          </a:p>
        </p:txBody>
      </p:sp>
      <p:cxnSp>
        <p:nvCxnSpPr>
          <p:cNvPr id="36" name="Straight Arrow Connector 35">
            <a:extLst>
              <a:ext uri="{FF2B5EF4-FFF2-40B4-BE49-F238E27FC236}">
                <a16:creationId xmlns:a16="http://schemas.microsoft.com/office/drawing/2014/main" id="{F0514458-ECCA-FCF2-2472-4A13F9B350D8}"/>
              </a:ext>
            </a:extLst>
          </p:cNvPr>
          <p:cNvCxnSpPr>
            <a:cxnSpLocks/>
          </p:cNvCxnSpPr>
          <p:nvPr/>
        </p:nvCxnSpPr>
        <p:spPr>
          <a:xfrm flipH="1" flipV="1">
            <a:off x="7260556" y="3777821"/>
            <a:ext cx="344050" cy="93799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 name="Oval 10">
            <a:extLst>
              <a:ext uri="{FF2B5EF4-FFF2-40B4-BE49-F238E27FC236}">
                <a16:creationId xmlns:a16="http://schemas.microsoft.com/office/drawing/2014/main" id="{7C747A0B-C520-B389-818E-A647459EBE51}"/>
              </a:ext>
            </a:extLst>
          </p:cNvPr>
          <p:cNvSpPr/>
          <p:nvPr/>
        </p:nvSpPr>
        <p:spPr>
          <a:xfrm>
            <a:off x="6179119" y="5937929"/>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12" name="Oval 11">
            <a:extLst>
              <a:ext uri="{FF2B5EF4-FFF2-40B4-BE49-F238E27FC236}">
                <a16:creationId xmlns:a16="http://schemas.microsoft.com/office/drawing/2014/main" id="{FF675A68-6132-9BAD-3356-C3C3470C92AF}"/>
              </a:ext>
            </a:extLst>
          </p:cNvPr>
          <p:cNvSpPr/>
          <p:nvPr/>
        </p:nvSpPr>
        <p:spPr>
          <a:xfrm>
            <a:off x="6109855" y="523109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13" name="Oval 12">
            <a:extLst>
              <a:ext uri="{FF2B5EF4-FFF2-40B4-BE49-F238E27FC236}">
                <a16:creationId xmlns:a16="http://schemas.microsoft.com/office/drawing/2014/main" id="{D4D76985-ACC9-95AF-F829-D41A378FB8A8}"/>
              </a:ext>
            </a:extLst>
          </p:cNvPr>
          <p:cNvSpPr/>
          <p:nvPr/>
        </p:nvSpPr>
        <p:spPr>
          <a:xfrm>
            <a:off x="6123907" y="403714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14" name="Oval 13">
            <a:extLst>
              <a:ext uri="{FF2B5EF4-FFF2-40B4-BE49-F238E27FC236}">
                <a16:creationId xmlns:a16="http://schemas.microsoft.com/office/drawing/2014/main" id="{5BDF3A12-DF34-8849-E348-6CF5BE6E33C0}"/>
              </a:ext>
            </a:extLst>
          </p:cNvPr>
          <p:cNvSpPr/>
          <p:nvPr/>
        </p:nvSpPr>
        <p:spPr>
          <a:xfrm>
            <a:off x="7200584" y="5937929"/>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15" name="Oval 14">
            <a:extLst>
              <a:ext uri="{FF2B5EF4-FFF2-40B4-BE49-F238E27FC236}">
                <a16:creationId xmlns:a16="http://schemas.microsoft.com/office/drawing/2014/main" id="{DFAD5CDF-507B-7234-C163-1B3259C33AFD}"/>
              </a:ext>
            </a:extLst>
          </p:cNvPr>
          <p:cNvSpPr/>
          <p:nvPr/>
        </p:nvSpPr>
        <p:spPr>
          <a:xfrm>
            <a:off x="5290621" y="598692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16" name="Oval 15">
            <a:extLst>
              <a:ext uri="{FF2B5EF4-FFF2-40B4-BE49-F238E27FC236}">
                <a16:creationId xmlns:a16="http://schemas.microsoft.com/office/drawing/2014/main" id="{5E725102-59FA-813C-991A-1BBA04FC92C2}"/>
              </a:ext>
            </a:extLst>
          </p:cNvPr>
          <p:cNvSpPr/>
          <p:nvPr/>
        </p:nvSpPr>
        <p:spPr>
          <a:xfrm>
            <a:off x="7231267" y="523109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18" name="Oval 17">
            <a:extLst>
              <a:ext uri="{FF2B5EF4-FFF2-40B4-BE49-F238E27FC236}">
                <a16:creationId xmlns:a16="http://schemas.microsoft.com/office/drawing/2014/main" id="{762D2AD6-8370-FC15-0B93-3F106D376AF0}"/>
              </a:ext>
            </a:extLst>
          </p:cNvPr>
          <p:cNvSpPr/>
          <p:nvPr/>
        </p:nvSpPr>
        <p:spPr>
          <a:xfrm>
            <a:off x="4623157" y="431636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19" name="Oval 18">
            <a:extLst>
              <a:ext uri="{FF2B5EF4-FFF2-40B4-BE49-F238E27FC236}">
                <a16:creationId xmlns:a16="http://schemas.microsoft.com/office/drawing/2014/main" id="{1130F3AD-3126-A1E0-CD59-4ABB14705ACA}"/>
              </a:ext>
            </a:extLst>
          </p:cNvPr>
          <p:cNvSpPr/>
          <p:nvPr/>
        </p:nvSpPr>
        <p:spPr>
          <a:xfrm>
            <a:off x="7592177" y="423318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4" name="TextBox 33">
            <a:extLst>
              <a:ext uri="{FF2B5EF4-FFF2-40B4-BE49-F238E27FC236}">
                <a16:creationId xmlns:a16="http://schemas.microsoft.com/office/drawing/2014/main" id="{D8BBD66B-63DE-A74C-83E3-FD26BA202C0E}"/>
              </a:ext>
            </a:extLst>
          </p:cNvPr>
          <p:cNvSpPr txBox="1"/>
          <p:nvPr/>
        </p:nvSpPr>
        <p:spPr>
          <a:xfrm>
            <a:off x="8021990" y="5577475"/>
            <a:ext cx="3935894" cy="461665"/>
          </a:xfrm>
          <a:prstGeom prst="rect">
            <a:avLst/>
          </a:prstGeom>
          <a:noFill/>
        </p:spPr>
        <p:txBody>
          <a:bodyPr wrap="square" rtlCol="0">
            <a:spAutoFit/>
          </a:bodyPr>
          <a:lstStyle/>
          <a:p>
            <a:r>
              <a:rPr lang="en-US" sz="1200" b="1" dirty="0"/>
              <a:t>Defenders</a:t>
            </a:r>
          </a:p>
          <a:p>
            <a:pPr marL="111125" indent="-111125">
              <a:buFont typeface="Arial" panose="020B0604020202020204" pitchFamily="34" charset="0"/>
              <a:buChar char="•"/>
            </a:pPr>
            <a:r>
              <a:rPr lang="en-US" sz="1200" dirty="0"/>
              <a:t>Play compact in central channel to deny counter-attack</a:t>
            </a:r>
          </a:p>
        </p:txBody>
      </p:sp>
    </p:spTree>
    <p:extLst>
      <p:ext uri="{BB962C8B-B14F-4D97-AF65-F5344CB8AC3E}">
        <p14:creationId xmlns:p14="http://schemas.microsoft.com/office/powerpoint/2010/main" val="543019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BA61B6-AC41-BDF2-30FF-E9A46A6532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554A51-C928-6E26-99CA-F41A6244446A}"/>
              </a:ext>
            </a:extLst>
          </p:cNvPr>
          <p:cNvSpPr>
            <a:spLocks noGrp="1"/>
          </p:cNvSpPr>
          <p:nvPr>
            <p:ph type="title"/>
          </p:nvPr>
        </p:nvSpPr>
        <p:spPr/>
        <p:txBody>
          <a:bodyPr/>
          <a:lstStyle/>
          <a:p>
            <a:r>
              <a:rPr lang="en-US" dirty="0"/>
              <a:t>Sub-Phase: Goal-kick</a:t>
            </a:r>
          </a:p>
        </p:txBody>
      </p:sp>
      <p:sp>
        <p:nvSpPr>
          <p:cNvPr id="5" name="Slide Number Placeholder 4">
            <a:extLst>
              <a:ext uri="{FF2B5EF4-FFF2-40B4-BE49-F238E27FC236}">
                <a16:creationId xmlns:a16="http://schemas.microsoft.com/office/drawing/2014/main" id="{84D8DA29-CA8E-B86A-2699-2F9B449BC14F}"/>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11</a:t>
            </a:fld>
            <a:endParaRPr lang="en-US" dirty="0"/>
          </a:p>
        </p:txBody>
      </p:sp>
      <p:sp>
        <p:nvSpPr>
          <p:cNvPr id="6" name="TextBox 5">
            <a:extLst>
              <a:ext uri="{FF2B5EF4-FFF2-40B4-BE49-F238E27FC236}">
                <a16:creationId xmlns:a16="http://schemas.microsoft.com/office/drawing/2014/main" id="{B74E2E3B-EFFA-5818-95DD-09D8BAF1A54C}"/>
              </a:ext>
            </a:extLst>
          </p:cNvPr>
          <p:cNvSpPr txBox="1"/>
          <p:nvPr/>
        </p:nvSpPr>
        <p:spPr>
          <a:xfrm>
            <a:off x="197707" y="1264079"/>
            <a:ext cx="6096814" cy="1569660"/>
          </a:xfrm>
          <a:prstGeom prst="rect">
            <a:avLst/>
          </a:prstGeom>
          <a:noFill/>
        </p:spPr>
        <p:txBody>
          <a:bodyPr wrap="square" rtlCol="0">
            <a:spAutoFit/>
          </a:bodyPr>
          <a:lstStyle/>
          <a:p>
            <a:r>
              <a:rPr lang="en-US" sz="1600" b="1" dirty="0"/>
              <a:t>Phase</a:t>
            </a:r>
            <a:r>
              <a:rPr lang="en-US" sz="1600" dirty="0"/>
              <a:t>: In-possession (attacking)</a:t>
            </a:r>
          </a:p>
          <a:p>
            <a:r>
              <a:rPr lang="en-US" sz="1600" b="1" dirty="0"/>
              <a:t>Sub-Phase</a:t>
            </a:r>
            <a:r>
              <a:rPr lang="en-US" sz="1600" dirty="0"/>
              <a:t>: Goal Kick</a:t>
            </a:r>
          </a:p>
          <a:p>
            <a:r>
              <a:rPr lang="en-US" sz="1600" b="1" dirty="0"/>
              <a:t>Trigger</a:t>
            </a:r>
            <a:r>
              <a:rPr lang="en-US" sz="1600" dirty="0"/>
              <a:t>: Regain the ball in defensive half of the field</a:t>
            </a:r>
          </a:p>
          <a:p>
            <a:r>
              <a:rPr lang="en-US" sz="1600" b="1" dirty="0"/>
              <a:t>Key Performance Objective</a:t>
            </a:r>
            <a:r>
              <a:rPr lang="en-US" sz="1600" dirty="0"/>
              <a:t>: Cross the midfield over 70% of the time while maintaining possession</a:t>
            </a:r>
          </a:p>
          <a:p>
            <a:endParaRPr lang="en-US" sz="1600" dirty="0"/>
          </a:p>
        </p:txBody>
      </p:sp>
      <p:sp>
        <p:nvSpPr>
          <p:cNvPr id="7" name="TextBox 6">
            <a:extLst>
              <a:ext uri="{FF2B5EF4-FFF2-40B4-BE49-F238E27FC236}">
                <a16:creationId xmlns:a16="http://schemas.microsoft.com/office/drawing/2014/main" id="{89063AEB-AA85-784E-E9B1-515CAB95AA66}"/>
              </a:ext>
            </a:extLst>
          </p:cNvPr>
          <p:cNvSpPr txBox="1"/>
          <p:nvPr/>
        </p:nvSpPr>
        <p:spPr>
          <a:xfrm>
            <a:off x="6204887" y="1316956"/>
            <a:ext cx="6096814" cy="1077218"/>
          </a:xfrm>
          <a:prstGeom prst="rect">
            <a:avLst/>
          </a:prstGeom>
          <a:noFill/>
        </p:spPr>
        <p:txBody>
          <a:bodyPr wrap="square" rtlCol="0">
            <a:spAutoFit/>
          </a:bodyPr>
          <a:lstStyle/>
          <a:p>
            <a:r>
              <a:rPr lang="en-US" sz="1600" b="1" dirty="0"/>
              <a:t>Principles</a:t>
            </a:r>
          </a:p>
          <a:p>
            <a:pPr marL="285750" indent="-285750">
              <a:buFont typeface="Arial" panose="020B0604020202020204" pitchFamily="34" charset="0"/>
              <a:buChar char="•"/>
            </a:pPr>
            <a:r>
              <a:rPr lang="en-US" sz="1600" dirty="0"/>
              <a:t>Safest choice by keeper</a:t>
            </a:r>
          </a:p>
          <a:p>
            <a:pPr marL="285750" indent="-285750">
              <a:buFont typeface="Arial" panose="020B0604020202020204" pitchFamily="34" charset="0"/>
              <a:buChar char="•"/>
            </a:pPr>
            <a:r>
              <a:rPr lang="en-US" sz="1600" dirty="0"/>
              <a:t>Team positional formation</a:t>
            </a:r>
          </a:p>
          <a:p>
            <a:pPr marL="285750" indent="-285750">
              <a:buFont typeface="Arial" panose="020B0604020202020204" pitchFamily="34" charset="0"/>
              <a:buChar char="•"/>
            </a:pPr>
            <a:r>
              <a:rPr lang="en-US" sz="1600" dirty="0"/>
              <a:t>Players move to passing lanes in their zone</a:t>
            </a:r>
          </a:p>
        </p:txBody>
      </p:sp>
      <p:cxnSp>
        <p:nvCxnSpPr>
          <p:cNvPr id="9" name="Straight Connector 8">
            <a:extLst>
              <a:ext uri="{FF2B5EF4-FFF2-40B4-BE49-F238E27FC236}">
                <a16:creationId xmlns:a16="http://schemas.microsoft.com/office/drawing/2014/main" id="{9B1B2A3A-DFE1-37D8-7627-83EB8B91E61A}"/>
              </a:ext>
            </a:extLst>
          </p:cNvPr>
          <p:cNvCxnSpPr/>
          <p:nvPr/>
        </p:nvCxnSpPr>
        <p:spPr>
          <a:xfrm flipV="1">
            <a:off x="49873" y="2758412"/>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B8926CE3-A09D-786B-1D9B-214CFC4565FC}"/>
              </a:ext>
            </a:extLst>
          </p:cNvPr>
          <p:cNvSpPr txBox="1"/>
          <p:nvPr/>
        </p:nvSpPr>
        <p:spPr>
          <a:xfrm>
            <a:off x="58126" y="3369158"/>
            <a:ext cx="3740305" cy="1569660"/>
          </a:xfrm>
          <a:prstGeom prst="rect">
            <a:avLst/>
          </a:prstGeom>
          <a:noFill/>
        </p:spPr>
        <p:txBody>
          <a:bodyPr wrap="square" rtlCol="0">
            <a:spAutoFit/>
          </a:bodyPr>
          <a:lstStyle/>
          <a:p>
            <a:r>
              <a:rPr lang="en-US" sz="1200" b="1" dirty="0"/>
              <a:t>Team Tactical Principles</a:t>
            </a:r>
          </a:p>
          <a:p>
            <a:pPr marL="111125" indent="-111125">
              <a:buFont typeface="Arial" panose="020B0604020202020204" pitchFamily="34" charset="0"/>
              <a:buChar char="•"/>
            </a:pPr>
            <a:r>
              <a:rPr lang="en-US" sz="1200" dirty="0"/>
              <a:t>Keeper has three options</a:t>
            </a:r>
          </a:p>
          <a:p>
            <a:pPr marL="628650" lvl="1" indent="-171450">
              <a:buFont typeface="Wingdings" panose="05000000000000000000" pitchFamily="2" charset="2"/>
              <a:buChar char="ü"/>
            </a:pPr>
            <a:r>
              <a:rPr lang="en-US" sz="1200" dirty="0"/>
              <a:t>Outside backs</a:t>
            </a:r>
          </a:p>
          <a:p>
            <a:pPr marL="628650" lvl="1" indent="-171450">
              <a:buFont typeface="Wingdings" panose="05000000000000000000" pitchFamily="2" charset="2"/>
              <a:buChar char="ü"/>
            </a:pPr>
            <a:r>
              <a:rPr lang="en-US" sz="1200" dirty="0"/>
              <a:t>Center back</a:t>
            </a:r>
          </a:p>
          <a:p>
            <a:pPr marL="628650" lvl="1" indent="-171450">
              <a:buFont typeface="Wingdings" panose="05000000000000000000" pitchFamily="2" charset="2"/>
              <a:buChar char="ü"/>
            </a:pPr>
            <a:r>
              <a:rPr lang="en-US" sz="1200" dirty="0"/>
              <a:t>Center Midfielders</a:t>
            </a:r>
          </a:p>
          <a:p>
            <a:pPr marL="111125" indent="-111125">
              <a:buFont typeface="Arial" panose="020B0604020202020204" pitchFamily="34" charset="0"/>
              <a:buChar char="•"/>
            </a:pPr>
            <a:r>
              <a:rPr lang="en-US" sz="1200" dirty="0"/>
              <a:t>Team moves to offensive shape</a:t>
            </a:r>
          </a:p>
          <a:p>
            <a:pPr marL="111125" indent="-111125">
              <a:buFont typeface="Arial" panose="020B0604020202020204" pitchFamily="34" charset="0"/>
              <a:buChar char="•"/>
            </a:pPr>
            <a:r>
              <a:rPr lang="en-US" sz="1200" dirty="0"/>
              <a:t>Quickly and safely play the ball to open player</a:t>
            </a:r>
          </a:p>
          <a:p>
            <a:pPr marL="111125" indent="-111125">
              <a:buFont typeface="Arial" panose="020B0604020202020204" pitchFamily="34" charset="0"/>
              <a:buChar char="•"/>
            </a:pPr>
            <a:endParaRPr lang="en-US" sz="1200" dirty="0"/>
          </a:p>
        </p:txBody>
      </p:sp>
      <p:sp>
        <p:nvSpPr>
          <p:cNvPr id="11" name="TextBox 10">
            <a:extLst>
              <a:ext uri="{FF2B5EF4-FFF2-40B4-BE49-F238E27FC236}">
                <a16:creationId xmlns:a16="http://schemas.microsoft.com/office/drawing/2014/main" id="{53F40C0C-189D-F411-1682-43C11C9D7682}"/>
              </a:ext>
            </a:extLst>
          </p:cNvPr>
          <p:cNvSpPr txBox="1"/>
          <p:nvPr/>
        </p:nvSpPr>
        <p:spPr>
          <a:xfrm>
            <a:off x="8315129" y="2904996"/>
            <a:ext cx="3790893" cy="830997"/>
          </a:xfrm>
          <a:prstGeom prst="rect">
            <a:avLst/>
          </a:prstGeom>
          <a:noFill/>
        </p:spPr>
        <p:txBody>
          <a:bodyPr wrap="square" rtlCol="0">
            <a:spAutoFit/>
          </a:bodyPr>
          <a:lstStyle/>
          <a:p>
            <a:r>
              <a:rPr lang="en-US" sz="1200" b="1" dirty="0"/>
              <a:t>Wingers</a:t>
            </a:r>
          </a:p>
          <a:p>
            <a:pPr marL="111125" indent="-111125">
              <a:buFont typeface="Arial" panose="020B0604020202020204" pitchFamily="34" charset="0"/>
              <a:buChar char="•"/>
            </a:pPr>
            <a:r>
              <a:rPr lang="en-US" sz="1200" dirty="0"/>
              <a:t>Play wide near the sideline in the outside channels</a:t>
            </a:r>
          </a:p>
          <a:p>
            <a:pPr marL="111125" indent="-111125">
              <a:buFont typeface="Arial" panose="020B0604020202020204" pitchFamily="34" charset="0"/>
              <a:buChar char="•"/>
            </a:pPr>
            <a:r>
              <a:rPr lang="en-US" sz="1200" dirty="0"/>
              <a:t>Position as far up the field providing a safe passing option for the defenders</a:t>
            </a:r>
          </a:p>
        </p:txBody>
      </p:sp>
      <p:grpSp>
        <p:nvGrpSpPr>
          <p:cNvPr id="19" name="Group 18">
            <a:extLst>
              <a:ext uri="{FF2B5EF4-FFF2-40B4-BE49-F238E27FC236}">
                <a16:creationId xmlns:a16="http://schemas.microsoft.com/office/drawing/2014/main" id="{36BDC16C-0BC4-AC7B-7206-4C358C359C78}"/>
              </a:ext>
            </a:extLst>
          </p:cNvPr>
          <p:cNvGrpSpPr/>
          <p:nvPr/>
        </p:nvGrpSpPr>
        <p:grpSpPr>
          <a:xfrm>
            <a:off x="3891280" y="3158822"/>
            <a:ext cx="4409440" cy="3262933"/>
            <a:chOff x="3891280" y="3158822"/>
            <a:chExt cx="4409440" cy="3262933"/>
          </a:xfrm>
        </p:grpSpPr>
        <p:sp>
          <p:nvSpPr>
            <p:cNvPr id="12" name="Rectangle 11">
              <a:extLst>
                <a:ext uri="{FF2B5EF4-FFF2-40B4-BE49-F238E27FC236}">
                  <a16:creationId xmlns:a16="http://schemas.microsoft.com/office/drawing/2014/main" id="{1E3D8A12-EB07-461F-311B-0C1718FAEDAD}"/>
                </a:ext>
              </a:extLst>
            </p:cNvPr>
            <p:cNvSpPr/>
            <p:nvPr/>
          </p:nvSpPr>
          <p:spPr>
            <a:xfrm>
              <a:off x="3891280" y="3159760"/>
              <a:ext cx="4409440" cy="3190875"/>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95480EB-91BB-6B18-A1F8-CDD135F2CC78}"/>
                </a:ext>
              </a:extLst>
            </p:cNvPr>
            <p:cNvSpPr/>
            <p:nvPr/>
          </p:nvSpPr>
          <p:spPr>
            <a:xfrm>
              <a:off x="5118100" y="5439093"/>
              <a:ext cx="1955800" cy="9144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A886E8-293C-017E-9A1F-51ABAEB15F94}"/>
                </a:ext>
              </a:extLst>
            </p:cNvPr>
            <p:cNvSpPr/>
            <p:nvPr/>
          </p:nvSpPr>
          <p:spPr>
            <a:xfrm>
              <a:off x="5791200" y="6350635"/>
              <a:ext cx="690880" cy="71120"/>
            </a:xfrm>
            <a:prstGeom prst="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D5E150C-2061-B59A-27AC-178D7BD0671C}"/>
                </a:ext>
              </a:extLst>
            </p:cNvPr>
            <p:cNvSpPr/>
            <p:nvPr/>
          </p:nvSpPr>
          <p:spPr>
            <a:xfrm>
              <a:off x="5647690" y="5989796"/>
              <a:ext cx="977900" cy="36512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87BF5329-5BCD-FD52-0E73-96D998FD1EDA}"/>
                </a:ext>
              </a:extLst>
            </p:cNvPr>
            <p:cNvSpPr/>
            <p:nvPr/>
          </p:nvSpPr>
          <p:spPr>
            <a:xfrm>
              <a:off x="5679440" y="3158822"/>
              <a:ext cx="721360" cy="760403"/>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3A837F9E-1152-1CCA-E918-A170162974EF}"/>
                </a:ext>
              </a:extLst>
            </p:cNvPr>
            <p:cNvCxnSpPr/>
            <p:nvPr/>
          </p:nvCxnSpPr>
          <p:spPr>
            <a:xfrm>
              <a:off x="3891280" y="3547923"/>
              <a:ext cx="4409440" cy="0"/>
            </a:xfrm>
            <a:prstGeom prst="line">
              <a:avLst/>
            </a:prstGeom>
          </p:spPr>
          <p:style>
            <a:lnRef idx="2">
              <a:schemeClr val="dk1"/>
            </a:lnRef>
            <a:fillRef idx="0">
              <a:schemeClr val="dk1"/>
            </a:fillRef>
            <a:effectRef idx="1">
              <a:schemeClr val="dk1"/>
            </a:effectRef>
            <a:fontRef idx="minor">
              <a:schemeClr val="tx1"/>
            </a:fontRef>
          </p:style>
        </p:cxnSp>
      </p:grpSp>
      <p:sp>
        <p:nvSpPr>
          <p:cNvPr id="20" name="Oval 19">
            <a:extLst>
              <a:ext uri="{FF2B5EF4-FFF2-40B4-BE49-F238E27FC236}">
                <a16:creationId xmlns:a16="http://schemas.microsoft.com/office/drawing/2014/main" id="{3177D56C-C481-AD70-BACB-FCAC042E80AF}"/>
              </a:ext>
            </a:extLst>
          </p:cNvPr>
          <p:cNvSpPr/>
          <p:nvPr/>
        </p:nvSpPr>
        <p:spPr>
          <a:xfrm>
            <a:off x="5282644" y="565260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2" name="Oval 31">
            <a:extLst>
              <a:ext uri="{FF2B5EF4-FFF2-40B4-BE49-F238E27FC236}">
                <a16:creationId xmlns:a16="http://schemas.microsoft.com/office/drawing/2014/main" id="{D28BF07E-4E3C-9535-8AC9-34CF41970295}"/>
              </a:ext>
            </a:extLst>
          </p:cNvPr>
          <p:cNvSpPr/>
          <p:nvPr/>
        </p:nvSpPr>
        <p:spPr>
          <a:xfrm>
            <a:off x="6040120" y="6079650"/>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E0C6D9D2-3C97-D658-0061-26C46161680A}"/>
              </a:ext>
            </a:extLst>
          </p:cNvPr>
          <p:cNvSpPr txBox="1"/>
          <p:nvPr/>
        </p:nvSpPr>
        <p:spPr>
          <a:xfrm>
            <a:off x="8332382" y="3941176"/>
            <a:ext cx="3840110" cy="830997"/>
          </a:xfrm>
          <a:prstGeom prst="rect">
            <a:avLst/>
          </a:prstGeom>
          <a:noFill/>
        </p:spPr>
        <p:txBody>
          <a:bodyPr wrap="square" rtlCol="0">
            <a:spAutoFit/>
          </a:bodyPr>
          <a:lstStyle/>
          <a:p>
            <a:r>
              <a:rPr lang="en-US" sz="1200" b="1" dirty="0"/>
              <a:t>Center Midfielders</a:t>
            </a:r>
          </a:p>
          <a:p>
            <a:pPr marL="111125" indent="-111125">
              <a:buFont typeface="Arial" panose="020B0604020202020204" pitchFamily="34" charset="0"/>
              <a:buChar char="•"/>
            </a:pPr>
            <a:r>
              <a:rPr lang="en-US" sz="1200" dirty="0"/>
              <a:t>Play in the central channel</a:t>
            </a:r>
          </a:p>
          <a:p>
            <a:pPr marL="111125" indent="-111125">
              <a:buFont typeface="Arial" panose="020B0604020202020204" pitchFamily="34" charset="0"/>
              <a:buChar char="•"/>
            </a:pPr>
            <a:r>
              <a:rPr lang="en-US" sz="1200" dirty="0"/>
              <a:t>Move to open passing lane within the central channel</a:t>
            </a:r>
          </a:p>
          <a:p>
            <a:pPr marL="111125" indent="-111125">
              <a:buFont typeface="Arial" panose="020B0604020202020204" pitchFamily="34" charset="0"/>
              <a:buChar char="•"/>
            </a:pPr>
            <a:r>
              <a:rPr lang="en-US" sz="1200" dirty="0"/>
              <a:t>Look to switch the field</a:t>
            </a:r>
          </a:p>
        </p:txBody>
      </p:sp>
      <p:sp>
        <p:nvSpPr>
          <p:cNvPr id="40" name="TextBox 39">
            <a:extLst>
              <a:ext uri="{FF2B5EF4-FFF2-40B4-BE49-F238E27FC236}">
                <a16:creationId xmlns:a16="http://schemas.microsoft.com/office/drawing/2014/main" id="{52ACFD5D-3076-4422-0E3F-C85EC07F87F2}"/>
              </a:ext>
            </a:extLst>
          </p:cNvPr>
          <p:cNvSpPr txBox="1"/>
          <p:nvPr/>
        </p:nvSpPr>
        <p:spPr>
          <a:xfrm>
            <a:off x="29553" y="4880630"/>
            <a:ext cx="3820831" cy="1015663"/>
          </a:xfrm>
          <a:prstGeom prst="rect">
            <a:avLst/>
          </a:prstGeom>
          <a:noFill/>
        </p:spPr>
        <p:txBody>
          <a:bodyPr wrap="square" rtlCol="0">
            <a:spAutoFit/>
          </a:bodyPr>
          <a:lstStyle/>
          <a:p>
            <a:r>
              <a:rPr lang="en-US" sz="1200" b="1" dirty="0"/>
              <a:t>Outside backs</a:t>
            </a:r>
          </a:p>
          <a:p>
            <a:pPr marL="111125" indent="-111125">
              <a:buFont typeface="Arial" panose="020B0604020202020204" pitchFamily="34" charset="0"/>
              <a:buChar char="•"/>
            </a:pPr>
            <a:r>
              <a:rPr lang="en-US" sz="1200" dirty="0"/>
              <a:t>Spread out just outside the six facing downfield</a:t>
            </a:r>
          </a:p>
          <a:p>
            <a:pPr marL="111125" indent="-111125">
              <a:buFont typeface="Arial" panose="020B0604020202020204" pitchFamily="34" charset="0"/>
              <a:buChar char="•"/>
            </a:pPr>
            <a:r>
              <a:rPr lang="en-US" sz="1200" dirty="0"/>
              <a:t>Look for the open player before you receive the ball</a:t>
            </a:r>
          </a:p>
          <a:p>
            <a:pPr marL="111125" indent="-111125">
              <a:buFont typeface="Arial" panose="020B0604020202020204" pitchFamily="34" charset="0"/>
              <a:buChar char="•"/>
            </a:pPr>
            <a:r>
              <a:rPr lang="en-US" sz="1200" dirty="0"/>
              <a:t>Safe pass away from pressure</a:t>
            </a:r>
          </a:p>
          <a:p>
            <a:pPr marL="111125" indent="-111125">
              <a:buFont typeface="Arial" panose="020B0604020202020204" pitchFamily="34" charset="0"/>
              <a:buChar char="•"/>
            </a:pPr>
            <a:r>
              <a:rPr lang="en-US" sz="1200" dirty="0"/>
              <a:t>Prepare to defend against the counter-attack</a:t>
            </a:r>
          </a:p>
        </p:txBody>
      </p:sp>
      <p:sp>
        <p:nvSpPr>
          <p:cNvPr id="42" name="Oval 41">
            <a:extLst>
              <a:ext uri="{FF2B5EF4-FFF2-40B4-BE49-F238E27FC236}">
                <a16:creationId xmlns:a16="http://schemas.microsoft.com/office/drawing/2014/main" id="{674B6C3B-3F6B-3AEE-F2CF-818346036FA2}"/>
              </a:ext>
            </a:extLst>
          </p:cNvPr>
          <p:cNvSpPr/>
          <p:nvPr/>
        </p:nvSpPr>
        <p:spPr>
          <a:xfrm>
            <a:off x="6014720" y="6000212"/>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Isosceles Triangle 42">
            <a:extLst>
              <a:ext uri="{FF2B5EF4-FFF2-40B4-BE49-F238E27FC236}">
                <a16:creationId xmlns:a16="http://schemas.microsoft.com/office/drawing/2014/main" id="{3E7DBE63-F03F-DBC6-8383-4309B3C9DCFF}"/>
              </a:ext>
            </a:extLst>
          </p:cNvPr>
          <p:cNvSpPr/>
          <p:nvPr/>
        </p:nvSpPr>
        <p:spPr>
          <a:xfrm rot="11071050">
            <a:off x="4506660" y="4161151"/>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3">
            <a:extLst>
              <a:ext uri="{FF2B5EF4-FFF2-40B4-BE49-F238E27FC236}">
                <a16:creationId xmlns:a16="http://schemas.microsoft.com/office/drawing/2014/main" id="{D7EA42AF-420A-B036-6192-3B10F9551692}"/>
              </a:ext>
            </a:extLst>
          </p:cNvPr>
          <p:cNvSpPr/>
          <p:nvPr/>
        </p:nvSpPr>
        <p:spPr>
          <a:xfrm rot="11071050">
            <a:off x="5523519" y="5228758"/>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a:extLst>
              <a:ext uri="{FF2B5EF4-FFF2-40B4-BE49-F238E27FC236}">
                <a16:creationId xmlns:a16="http://schemas.microsoft.com/office/drawing/2014/main" id="{36D2F9E8-6104-B2F0-A46A-34F7084DA880}"/>
              </a:ext>
            </a:extLst>
          </p:cNvPr>
          <p:cNvSpPr/>
          <p:nvPr/>
        </p:nvSpPr>
        <p:spPr>
          <a:xfrm rot="11071050">
            <a:off x="5399998" y="3239395"/>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a:extLst>
              <a:ext uri="{FF2B5EF4-FFF2-40B4-BE49-F238E27FC236}">
                <a16:creationId xmlns:a16="http://schemas.microsoft.com/office/drawing/2014/main" id="{ACBABE2D-8CBA-22A8-00DB-B10678E33CCD}"/>
              </a:ext>
            </a:extLst>
          </p:cNvPr>
          <p:cNvSpPr/>
          <p:nvPr/>
        </p:nvSpPr>
        <p:spPr>
          <a:xfrm rot="11071050">
            <a:off x="6294076" y="5241619"/>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a:extLst>
              <a:ext uri="{FF2B5EF4-FFF2-40B4-BE49-F238E27FC236}">
                <a16:creationId xmlns:a16="http://schemas.microsoft.com/office/drawing/2014/main" id="{F3248109-9535-5308-7FFD-182A1D11E44B}"/>
              </a:ext>
            </a:extLst>
          </p:cNvPr>
          <p:cNvSpPr/>
          <p:nvPr/>
        </p:nvSpPr>
        <p:spPr>
          <a:xfrm rot="11071050">
            <a:off x="7516375" y="4411699"/>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Isosceles Triangle 48">
            <a:extLst>
              <a:ext uri="{FF2B5EF4-FFF2-40B4-BE49-F238E27FC236}">
                <a16:creationId xmlns:a16="http://schemas.microsoft.com/office/drawing/2014/main" id="{ED6C6873-E8AA-D543-D161-647F0DF815A2}"/>
              </a:ext>
            </a:extLst>
          </p:cNvPr>
          <p:cNvSpPr/>
          <p:nvPr/>
        </p:nvSpPr>
        <p:spPr>
          <a:xfrm rot="11071050">
            <a:off x="5625593" y="419367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F82E1CA4-C1EF-4ADA-0241-80AA1D68B5F8}"/>
              </a:ext>
            </a:extLst>
          </p:cNvPr>
          <p:cNvSpPr/>
          <p:nvPr/>
        </p:nvSpPr>
        <p:spPr>
          <a:xfrm rot="11071050">
            <a:off x="7288701" y="327921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Isosceles Triangle 50">
            <a:extLst>
              <a:ext uri="{FF2B5EF4-FFF2-40B4-BE49-F238E27FC236}">
                <a16:creationId xmlns:a16="http://schemas.microsoft.com/office/drawing/2014/main" id="{9EB04DB8-0437-A90B-FF39-74B6BF3E6F08}"/>
              </a:ext>
            </a:extLst>
          </p:cNvPr>
          <p:cNvSpPr/>
          <p:nvPr/>
        </p:nvSpPr>
        <p:spPr>
          <a:xfrm rot="11071050">
            <a:off x="6526797" y="3289496"/>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Arrow Connector 53">
            <a:extLst>
              <a:ext uri="{FF2B5EF4-FFF2-40B4-BE49-F238E27FC236}">
                <a16:creationId xmlns:a16="http://schemas.microsoft.com/office/drawing/2014/main" id="{C6B063BE-56E5-8922-AB14-D1940611074A}"/>
              </a:ext>
            </a:extLst>
          </p:cNvPr>
          <p:cNvCxnSpPr>
            <a:cxnSpLocks/>
            <a:endCxn id="20" idx="0"/>
          </p:cNvCxnSpPr>
          <p:nvPr/>
        </p:nvCxnSpPr>
        <p:spPr>
          <a:xfrm flipH="1" flipV="1">
            <a:off x="5368632" y="5652604"/>
            <a:ext cx="640804" cy="48746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 name="TextBox 2">
            <a:extLst>
              <a:ext uri="{FF2B5EF4-FFF2-40B4-BE49-F238E27FC236}">
                <a16:creationId xmlns:a16="http://schemas.microsoft.com/office/drawing/2014/main" id="{4F3247DE-5D04-337F-9261-13A528010E25}"/>
              </a:ext>
            </a:extLst>
          </p:cNvPr>
          <p:cNvSpPr txBox="1"/>
          <p:nvPr/>
        </p:nvSpPr>
        <p:spPr>
          <a:xfrm>
            <a:off x="69542" y="2905681"/>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1-3-4-1</a:t>
            </a:r>
          </a:p>
        </p:txBody>
      </p:sp>
      <p:sp>
        <p:nvSpPr>
          <p:cNvPr id="17" name="TextBox 16">
            <a:extLst>
              <a:ext uri="{FF2B5EF4-FFF2-40B4-BE49-F238E27FC236}">
                <a16:creationId xmlns:a16="http://schemas.microsoft.com/office/drawing/2014/main" id="{51F467FC-1B7C-34E1-2F81-CE775C0107C8}"/>
              </a:ext>
            </a:extLst>
          </p:cNvPr>
          <p:cNvSpPr txBox="1"/>
          <p:nvPr/>
        </p:nvSpPr>
        <p:spPr>
          <a:xfrm>
            <a:off x="8355294" y="4918110"/>
            <a:ext cx="3840110" cy="1015663"/>
          </a:xfrm>
          <a:prstGeom prst="rect">
            <a:avLst/>
          </a:prstGeom>
          <a:noFill/>
        </p:spPr>
        <p:txBody>
          <a:bodyPr wrap="square" rtlCol="0">
            <a:spAutoFit/>
          </a:bodyPr>
          <a:lstStyle/>
          <a:p>
            <a:r>
              <a:rPr lang="en-US" sz="1200" b="1" dirty="0"/>
              <a:t>Forward</a:t>
            </a:r>
          </a:p>
          <a:p>
            <a:pPr marL="111125" indent="-111125">
              <a:buFont typeface="Arial" panose="020B0604020202020204" pitchFamily="34" charset="0"/>
              <a:buChar char="•"/>
            </a:pPr>
            <a:r>
              <a:rPr lang="en-US" sz="1200" dirty="0"/>
              <a:t>Priority is to build-up and not scoring</a:t>
            </a:r>
          </a:p>
          <a:p>
            <a:pPr marL="111125" indent="-111125">
              <a:buFont typeface="Arial" panose="020B0604020202020204" pitchFamily="34" charset="0"/>
              <a:buChar char="•"/>
            </a:pPr>
            <a:r>
              <a:rPr lang="en-US" sz="1200" dirty="0"/>
              <a:t>Play with back to goal and make runs and passes to facilitate the movement of the ball down the field.</a:t>
            </a:r>
          </a:p>
          <a:p>
            <a:endParaRPr lang="en-US" sz="1200" dirty="0"/>
          </a:p>
        </p:txBody>
      </p:sp>
      <p:sp>
        <p:nvSpPr>
          <p:cNvPr id="23" name="TextBox 22">
            <a:extLst>
              <a:ext uri="{FF2B5EF4-FFF2-40B4-BE49-F238E27FC236}">
                <a16:creationId xmlns:a16="http://schemas.microsoft.com/office/drawing/2014/main" id="{3671BEDC-93AA-D0FA-D58B-4C73925EF407}"/>
              </a:ext>
            </a:extLst>
          </p:cNvPr>
          <p:cNvSpPr txBox="1"/>
          <p:nvPr/>
        </p:nvSpPr>
        <p:spPr>
          <a:xfrm>
            <a:off x="3859407" y="5771873"/>
            <a:ext cx="1149545" cy="307777"/>
          </a:xfrm>
          <a:prstGeom prst="rect">
            <a:avLst/>
          </a:prstGeom>
          <a:noFill/>
        </p:spPr>
        <p:txBody>
          <a:bodyPr wrap="none" rtlCol="0">
            <a:spAutoFit/>
          </a:bodyPr>
          <a:lstStyle/>
          <a:p>
            <a:r>
              <a:rPr lang="en-US" sz="1400" dirty="0"/>
              <a:t>Left channel</a:t>
            </a:r>
          </a:p>
        </p:txBody>
      </p:sp>
      <p:sp>
        <p:nvSpPr>
          <p:cNvPr id="24" name="TextBox 23">
            <a:extLst>
              <a:ext uri="{FF2B5EF4-FFF2-40B4-BE49-F238E27FC236}">
                <a16:creationId xmlns:a16="http://schemas.microsoft.com/office/drawing/2014/main" id="{A9E1CAD7-6904-F7F8-E1BC-2E3D035143EF}"/>
              </a:ext>
            </a:extLst>
          </p:cNvPr>
          <p:cNvSpPr txBox="1"/>
          <p:nvPr/>
        </p:nvSpPr>
        <p:spPr>
          <a:xfrm>
            <a:off x="7121710" y="5726070"/>
            <a:ext cx="1247457" cy="307777"/>
          </a:xfrm>
          <a:prstGeom prst="rect">
            <a:avLst/>
          </a:prstGeom>
          <a:noFill/>
        </p:spPr>
        <p:txBody>
          <a:bodyPr wrap="none" rtlCol="0">
            <a:spAutoFit/>
          </a:bodyPr>
          <a:lstStyle/>
          <a:p>
            <a:r>
              <a:rPr lang="en-US" sz="1400" dirty="0"/>
              <a:t>Right channel</a:t>
            </a:r>
          </a:p>
        </p:txBody>
      </p:sp>
      <p:sp>
        <p:nvSpPr>
          <p:cNvPr id="25" name="TextBox 24">
            <a:extLst>
              <a:ext uri="{FF2B5EF4-FFF2-40B4-BE49-F238E27FC236}">
                <a16:creationId xmlns:a16="http://schemas.microsoft.com/office/drawing/2014/main" id="{48283998-4CDA-EC0A-F4C7-E680AD180DEA}"/>
              </a:ext>
            </a:extLst>
          </p:cNvPr>
          <p:cNvSpPr txBox="1"/>
          <p:nvPr/>
        </p:nvSpPr>
        <p:spPr>
          <a:xfrm>
            <a:off x="5401521" y="4546137"/>
            <a:ext cx="1424877" cy="307777"/>
          </a:xfrm>
          <a:prstGeom prst="rect">
            <a:avLst/>
          </a:prstGeom>
          <a:noFill/>
        </p:spPr>
        <p:txBody>
          <a:bodyPr wrap="none" rtlCol="0">
            <a:spAutoFit/>
          </a:bodyPr>
          <a:lstStyle/>
          <a:p>
            <a:r>
              <a:rPr lang="en-US" sz="1400" dirty="0"/>
              <a:t>Central channel</a:t>
            </a:r>
          </a:p>
        </p:txBody>
      </p:sp>
      <p:sp>
        <p:nvSpPr>
          <p:cNvPr id="26" name="TextBox 25">
            <a:extLst>
              <a:ext uri="{FF2B5EF4-FFF2-40B4-BE49-F238E27FC236}">
                <a16:creationId xmlns:a16="http://schemas.microsoft.com/office/drawing/2014/main" id="{819C1CF2-AE2A-C748-5DF6-7EE172DA11EC}"/>
              </a:ext>
            </a:extLst>
          </p:cNvPr>
          <p:cNvSpPr txBox="1"/>
          <p:nvPr/>
        </p:nvSpPr>
        <p:spPr>
          <a:xfrm>
            <a:off x="8378190" y="6033847"/>
            <a:ext cx="3840110" cy="830997"/>
          </a:xfrm>
          <a:prstGeom prst="rect">
            <a:avLst/>
          </a:prstGeom>
          <a:noFill/>
        </p:spPr>
        <p:txBody>
          <a:bodyPr wrap="square" rtlCol="0">
            <a:spAutoFit/>
          </a:bodyPr>
          <a:lstStyle/>
          <a:p>
            <a:r>
              <a:rPr lang="en-US" sz="1200" b="1" dirty="0"/>
              <a:t>Keeper</a:t>
            </a:r>
          </a:p>
          <a:p>
            <a:pPr marL="111125" indent="-111125">
              <a:buFont typeface="Arial" panose="020B0604020202020204" pitchFamily="34" charset="0"/>
              <a:buChar char="•"/>
            </a:pPr>
            <a:r>
              <a:rPr lang="en-US" sz="1200" dirty="0"/>
              <a:t>Move to provide a safe pass back from the defenders</a:t>
            </a:r>
          </a:p>
          <a:p>
            <a:pPr marL="111125" indent="-111125">
              <a:buFont typeface="Arial" panose="020B0604020202020204" pitchFamily="34" charset="0"/>
              <a:buChar char="•"/>
            </a:pPr>
            <a:r>
              <a:rPr lang="en-US" sz="1200" dirty="0"/>
              <a:t>Switch field away from the pressure</a:t>
            </a:r>
          </a:p>
          <a:p>
            <a:endParaRPr lang="en-US" sz="1200" dirty="0"/>
          </a:p>
        </p:txBody>
      </p:sp>
      <p:cxnSp>
        <p:nvCxnSpPr>
          <p:cNvPr id="28" name="Straight Arrow Connector 27">
            <a:extLst>
              <a:ext uri="{FF2B5EF4-FFF2-40B4-BE49-F238E27FC236}">
                <a16:creationId xmlns:a16="http://schemas.microsoft.com/office/drawing/2014/main" id="{62411C12-0D91-E8B0-E27F-E696FAC9140C}"/>
              </a:ext>
            </a:extLst>
          </p:cNvPr>
          <p:cNvCxnSpPr>
            <a:cxnSpLocks/>
          </p:cNvCxnSpPr>
          <p:nvPr/>
        </p:nvCxnSpPr>
        <p:spPr>
          <a:xfrm flipH="1" flipV="1">
            <a:off x="6090061" y="5162679"/>
            <a:ext cx="69573" cy="77109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56" name="Straight Arrow Connector 55">
            <a:extLst>
              <a:ext uri="{FF2B5EF4-FFF2-40B4-BE49-F238E27FC236}">
                <a16:creationId xmlns:a16="http://schemas.microsoft.com/office/drawing/2014/main" id="{FF898099-1102-6D37-FD20-27CA0DD074E8}"/>
              </a:ext>
            </a:extLst>
          </p:cNvPr>
          <p:cNvCxnSpPr>
            <a:cxnSpLocks/>
          </p:cNvCxnSpPr>
          <p:nvPr/>
        </p:nvCxnSpPr>
        <p:spPr>
          <a:xfrm flipV="1">
            <a:off x="6285628" y="4409796"/>
            <a:ext cx="624277" cy="153728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62" name="Straight Arrow Connector 61">
            <a:extLst>
              <a:ext uri="{FF2B5EF4-FFF2-40B4-BE49-F238E27FC236}">
                <a16:creationId xmlns:a16="http://schemas.microsoft.com/office/drawing/2014/main" id="{2B6B8B47-3819-B6A1-3374-F403487B1FA6}"/>
              </a:ext>
            </a:extLst>
          </p:cNvPr>
          <p:cNvCxnSpPr>
            <a:cxnSpLocks/>
            <a:endCxn id="34" idx="5"/>
          </p:cNvCxnSpPr>
          <p:nvPr/>
        </p:nvCxnSpPr>
        <p:spPr>
          <a:xfrm flipH="1" flipV="1">
            <a:off x="5419424" y="4391270"/>
            <a:ext cx="620696" cy="153449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8" name="Oval 7">
            <a:extLst>
              <a:ext uri="{FF2B5EF4-FFF2-40B4-BE49-F238E27FC236}">
                <a16:creationId xmlns:a16="http://schemas.microsoft.com/office/drawing/2014/main" id="{685BB1F8-DECB-56FE-721F-69678615497C}"/>
              </a:ext>
            </a:extLst>
          </p:cNvPr>
          <p:cNvSpPr/>
          <p:nvPr/>
        </p:nvSpPr>
        <p:spPr>
          <a:xfrm>
            <a:off x="6004521" y="494970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7" name="Oval 26">
            <a:extLst>
              <a:ext uri="{FF2B5EF4-FFF2-40B4-BE49-F238E27FC236}">
                <a16:creationId xmlns:a16="http://schemas.microsoft.com/office/drawing/2014/main" id="{7A54AC78-68AD-6F8C-9161-500065952A24}"/>
              </a:ext>
            </a:extLst>
          </p:cNvPr>
          <p:cNvSpPr/>
          <p:nvPr/>
        </p:nvSpPr>
        <p:spPr>
          <a:xfrm>
            <a:off x="6876320" y="565260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9" name="Oval 28">
            <a:extLst>
              <a:ext uri="{FF2B5EF4-FFF2-40B4-BE49-F238E27FC236}">
                <a16:creationId xmlns:a16="http://schemas.microsoft.com/office/drawing/2014/main" id="{423B5D73-0ED2-0ADE-BFD3-24CFE87110F4}"/>
              </a:ext>
            </a:extLst>
          </p:cNvPr>
          <p:cNvSpPr/>
          <p:nvPr/>
        </p:nvSpPr>
        <p:spPr>
          <a:xfrm>
            <a:off x="4017208" y="486033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4" name="Oval 33">
            <a:extLst>
              <a:ext uri="{FF2B5EF4-FFF2-40B4-BE49-F238E27FC236}">
                <a16:creationId xmlns:a16="http://schemas.microsoft.com/office/drawing/2014/main" id="{96D1C7FC-1616-2ED5-EFC3-36BE3DD0CAA6}"/>
              </a:ext>
            </a:extLst>
          </p:cNvPr>
          <p:cNvSpPr/>
          <p:nvPr/>
        </p:nvSpPr>
        <p:spPr>
          <a:xfrm>
            <a:off x="5272633" y="423869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55" name="Oval 54">
            <a:extLst>
              <a:ext uri="{FF2B5EF4-FFF2-40B4-BE49-F238E27FC236}">
                <a16:creationId xmlns:a16="http://schemas.microsoft.com/office/drawing/2014/main" id="{8D13D99F-000E-2E97-147D-08B31558292A}"/>
              </a:ext>
            </a:extLst>
          </p:cNvPr>
          <p:cNvSpPr/>
          <p:nvPr/>
        </p:nvSpPr>
        <p:spPr>
          <a:xfrm>
            <a:off x="6776150" y="419883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57" name="Oval 56">
            <a:extLst>
              <a:ext uri="{FF2B5EF4-FFF2-40B4-BE49-F238E27FC236}">
                <a16:creationId xmlns:a16="http://schemas.microsoft.com/office/drawing/2014/main" id="{6D18FF34-4620-B736-6CF7-6F7A993D874F}"/>
              </a:ext>
            </a:extLst>
          </p:cNvPr>
          <p:cNvSpPr/>
          <p:nvPr/>
        </p:nvSpPr>
        <p:spPr>
          <a:xfrm>
            <a:off x="5941984" y="341859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77" name="TextBox 76">
            <a:extLst>
              <a:ext uri="{FF2B5EF4-FFF2-40B4-BE49-F238E27FC236}">
                <a16:creationId xmlns:a16="http://schemas.microsoft.com/office/drawing/2014/main" id="{1854F755-5D7B-8BB1-DE83-A3B19ED08AB9}"/>
              </a:ext>
            </a:extLst>
          </p:cNvPr>
          <p:cNvSpPr txBox="1"/>
          <p:nvPr/>
        </p:nvSpPr>
        <p:spPr>
          <a:xfrm>
            <a:off x="31599" y="5935136"/>
            <a:ext cx="3606804" cy="830997"/>
          </a:xfrm>
          <a:prstGeom prst="rect">
            <a:avLst/>
          </a:prstGeom>
          <a:noFill/>
        </p:spPr>
        <p:txBody>
          <a:bodyPr wrap="square" rtlCol="0">
            <a:spAutoFit/>
          </a:bodyPr>
          <a:lstStyle/>
          <a:p>
            <a:r>
              <a:rPr lang="en-US" sz="1200" b="1" dirty="0"/>
              <a:t>Center Back</a:t>
            </a:r>
          </a:p>
          <a:p>
            <a:pPr marL="111125" indent="-111125">
              <a:buFont typeface="Arial" panose="020B0604020202020204" pitchFamily="34" charset="0"/>
              <a:buChar char="•"/>
            </a:pPr>
            <a:r>
              <a:rPr lang="en-US" sz="1200" dirty="0"/>
              <a:t>Move to 5 yards above the 18 prepared to review the ball and play to the outside backs</a:t>
            </a:r>
          </a:p>
          <a:p>
            <a:pPr marL="111125" indent="-111125">
              <a:buFont typeface="Arial" panose="020B0604020202020204" pitchFamily="34" charset="0"/>
              <a:buChar char="•"/>
            </a:pPr>
            <a:r>
              <a:rPr lang="en-US" sz="1200" dirty="0"/>
              <a:t>Prepare to defend against the counter-attack</a:t>
            </a:r>
          </a:p>
        </p:txBody>
      </p:sp>
      <p:sp>
        <p:nvSpPr>
          <p:cNvPr id="78" name="Oval 77">
            <a:extLst>
              <a:ext uri="{FF2B5EF4-FFF2-40B4-BE49-F238E27FC236}">
                <a16:creationId xmlns:a16="http://schemas.microsoft.com/office/drawing/2014/main" id="{3257756E-6CAE-F2CF-988A-2C5403C0E9F6}"/>
              </a:ext>
            </a:extLst>
          </p:cNvPr>
          <p:cNvSpPr/>
          <p:nvPr/>
        </p:nvSpPr>
        <p:spPr>
          <a:xfrm>
            <a:off x="8080453" y="488068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cxnSp>
        <p:nvCxnSpPr>
          <p:cNvPr id="21" name="Straight Arrow Connector 20">
            <a:extLst>
              <a:ext uri="{FF2B5EF4-FFF2-40B4-BE49-F238E27FC236}">
                <a16:creationId xmlns:a16="http://schemas.microsoft.com/office/drawing/2014/main" id="{393A7CA4-A61B-9E53-8E4D-616B995E8B37}"/>
              </a:ext>
            </a:extLst>
          </p:cNvPr>
          <p:cNvCxnSpPr>
            <a:cxnSpLocks/>
            <a:stCxn id="32" idx="7"/>
            <a:endCxn id="27" idx="3"/>
          </p:cNvCxnSpPr>
          <p:nvPr/>
        </p:nvCxnSpPr>
        <p:spPr>
          <a:xfrm flipV="1">
            <a:off x="6186911" y="5805178"/>
            <a:ext cx="714594" cy="30065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541671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F8B864-DC13-CB72-295C-0114167B12CE}"/>
            </a:ext>
          </a:extLst>
        </p:cNvPr>
        <p:cNvGrpSpPr/>
        <p:nvPr/>
      </p:nvGrpSpPr>
      <p:grpSpPr>
        <a:xfrm>
          <a:off x="0" y="0"/>
          <a:ext cx="0" cy="0"/>
          <a:chOff x="0" y="0"/>
          <a:chExt cx="0" cy="0"/>
        </a:xfrm>
      </p:grpSpPr>
      <p:grpSp>
        <p:nvGrpSpPr>
          <p:cNvPr id="41" name="Group 40">
            <a:extLst>
              <a:ext uri="{FF2B5EF4-FFF2-40B4-BE49-F238E27FC236}">
                <a16:creationId xmlns:a16="http://schemas.microsoft.com/office/drawing/2014/main" id="{B5671A18-9341-4BD0-E508-6CA09D376636}"/>
              </a:ext>
            </a:extLst>
          </p:cNvPr>
          <p:cNvGrpSpPr/>
          <p:nvPr/>
        </p:nvGrpSpPr>
        <p:grpSpPr>
          <a:xfrm>
            <a:off x="4603661" y="2759890"/>
            <a:ext cx="3017733" cy="4087098"/>
            <a:chOff x="4603661" y="2863126"/>
            <a:chExt cx="3017733" cy="4087098"/>
          </a:xfrm>
        </p:grpSpPr>
        <p:sp>
          <p:nvSpPr>
            <p:cNvPr id="30" name="Rectangle 29">
              <a:extLst>
                <a:ext uri="{FF2B5EF4-FFF2-40B4-BE49-F238E27FC236}">
                  <a16:creationId xmlns:a16="http://schemas.microsoft.com/office/drawing/2014/main" id="{BED322A8-1BC1-940F-8E2A-D3442831EA89}"/>
                </a:ext>
              </a:extLst>
            </p:cNvPr>
            <p:cNvSpPr/>
            <p:nvPr/>
          </p:nvSpPr>
          <p:spPr>
            <a:xfrm>
              <a:off x="4603661" y="3027745"/>
              <a:ext cx="3017733" cy="3754581"/>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92F5C92-9CF6-C29D-FB98-4354F79ADCAA}"/>
                </a:ext>
              </a:extLst>
            </p:cNvPr>
            <p:cNvSpPr/>
            <p:nvPr/>
          </p:nvSpPr>
          <p:spPr>
            <a:xfrm>
              <a:off x="5696892" y="2863126"/>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8248DFFD-A230-9FB3-6E05-506C38A4B698}"/>
                </a:ext>
              </a:extLst>
            </p:cNvPr>
            <p:cNvSpPr/>
            <p:nvPr/>
          </p:nvSpPr>
          <p:spPr>
            <a:xfrm>
              <a:off x="5821582" y="6783970"/>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2E4F8E4E-B954-4AC3-3A9D-1595FBB44580}"/>
                </a:ext>
              </a:extLst>
            </p:cNvPr>
            <p:cNvSpPr/>
            <p:nvPr/>
          </p:nvSpPr>
          <p:spPr>
            <a:xfrm>
              <a:off x="5170419" y="3026101"/>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C67F7BAE-6B23-573C-507A-305E88C15C00}"/>
                </a:ext>
              </a:extLst>
            </p:cNvPr>
            <p:cNvSpPr/>
            <p:nvPr/>
          </p:nvSpPr>
          <p:spPr>
            <a:xfrm>
              <a:off x="5253555" y="5932281"/>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05E057C9-6D0B-3B92-8C84-5D467FBFD80A}"/>
                </a:ext>
              </a:extLst>
            </p:cNvPr>
            <p:cNvSpPr/>
            <p:nvPr/>
          </p:nvSpPr>
          <p:spPr>
            <a:xfrm>
              <a:off x="5676119" y="4485146"/>
              <a:ext cx="858981" cy="82690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a:extLst>
                <a:ext uri="{FF2B5EF4-FFF2-40B4-BE49-F238E27FC236}">
                  <a16:creationId xmlns:a16="http://schemas.microsoft.com/office/drawing/2014/main" id="{24D89C5D-D8D3-B050-83CE-5A4E8E59AE99}"/>
                </a:ext>
              </a:extLst>
            </p:cNvPr>
            <p:cNvCxnSpPr>
              <a:stCxn id="30" idx="1"/>
              <a:endCxn id="30" idx="3"/>
            </p:cNvCxnSpPr>
            <p:nvPr/>
          </p:nvCxnSpPr>
          <p:spPr>
            <a:xfrm>
              <a:off x="4603661" y="4905036"/>
              <a:ext cx="3017733" cy="0"/>
            </a:xfrm>
            <a:prstGeom prst="line">
              <a:avLst/>
            </a:prstGeom>
          </p:spPr>
          <p:style>
            <a:lnRef idx="2">
              <a:schemeClr val="dk1"/>
            </a:lnRef>
            <a:fillRef idx="0">
              <a:schemeClr val="dk1"/>
            </a:fillRef>
            <a:effectRef idx="1">
              <a:schemeClr val="dk1"/>
            </a:effectRef>
            <a:fontRef idx="minor">
              <a:schemeClr val="tx1"/>
            </a:fontRef>
          </p:style>
        </p:cxnSp>
      </p:grpSp>
      <p:sp>
        <p:nvSpPr>
          <p:cNvPr id="2" name="Title 1">
            <a:extLst>
              <a:ext uri="{FF2B5EF4-FFF2-40B4-BE49-F238E27FC236}">
                <a16:creationId xmlns:a16="http://schemas.microsoft.com/office/drawing/2014/main" id="{41608591-3E72-1DCB-DFEB-0FD6E2D9D73D}"/>
              </a:ext>
            </a:extLst>
          </p:cNvPr>
          <p:cNvSpPr>
            <a:spLocks noGrp="1"/>
          </p:cNvSpPr>
          <p:nvPr>
            <p:ph type="title"/>
          </p:nvPr>
        </p:nvSpPr>
        <p:spPr/>
        <p:txBody>
          <a:bodyPr/>
          <a:lstStyle/>
          <a:p>
            <a:r>
              <a:rPr lang="en-US" dirty="0"/>
              <a:t>Sub-Phase: Throw-in</a:t>
            </a:r>
          </a:p>
        </p:txBody>
      </p:sp>
      <p:sp>
        <p:nvSpPr>
          <p:cNvPr id="5" name="Slide Number Placeholder 4">
            <a:extLst>
              <a:ext uri="{FF2B5EF4-FFF2-40B4-BE49-F238E27FC236}">
                <a16:creationId xmlns:a16="http://schemas.microsoft.com/office/drawing/2014/main" id="{C5687C03-82A7-1776-820B-8A87B55C6ED2}"/>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12</a:t>
            </a:fld>
            <a:endParaRPr lang="en-US" dirty="0"/>
          </a:p>
        </p:txBody>
      </p:sp>
      <p:sp>
        <p:nvSpPr>
          <p:cNvPr id="6" name="TextBox 5">
            <a:extLst>
              <a:ext uri="{FF2B5EF4-FFF2-40B4-BE49-F238E27FC236}">
                <a16:creationId xmlns:a16="http://schemas.microsoft.com/office/drawing/2014/main" id="{E8E2579C-2E78-CC44-23BB-2E92E4E72625}"/>
              </a:ext>
            </a:extLst>
          </p:cNvPr>
          <p:cNvSpPr txBox="1"/>
          <p:nvPr/>
        </p:nvSpPr>
        <p:spPr>
          <a:xfrm>
            <a:off x="197707" y="1264079"/>
            <a:ext cx="6096814" cy="1077218"/>
          </a:xfrm>
          <a:prstGeom prst="rect">
            <a:avLst/>
          </a:prstGeom>
          <a:noFill/>
        </p:spPr>
        <p:txBody>
          <a:bodyPr wrap="square" rtlCol="0">
            <a:spAutoFit/>
          </a:bodyPr>
          <a:lstStyle/>
          <a:p>
            <a:r>
              <a:rPr lang="en-US" sz="1600" b="1" dirty="0"/>
              <a:t>Phase</a:t>
            </a:r>
            <a:r>
              <a:rPr lang="en-US" sz="1600" dirty="0"/>
              <a:t>: In-possession (attacking)</a:t>
            </a:r>
          </a:p>
          <a:p>
            <a:r>
              <a:rPr lang="en-US" sz="1600" b="1" dirty="0"/>
              <a:t>Sub-Phase</a:t>
            </a:r>
            <a:r>
              <a:rPr lang="en-US" sz="1600" dirty="0"/>
              <a:t>: Throw-in</a:t>
            </a:r>
          </a:p>
          <a:p>
            <a:r>
              <a:rPr lang="en-US" sz="1600" b="1" dirty="0"/>
              <a:t>Key Performance Objective</a:t>
            </a:r>
            <a:r>
              <a:rPr lang="en-US" sz="1600" dirty="0"/>
              <a:t>: Create at least three passes or a goal</a:t>
            </a:r>
          </a:p>
          <a:p>
            <a:endParaRPr lang="en-US" sz="1600" dirty="0"/>
          </a:p>
        </p:txBody>
      </p:sp>
      <p:sp>
        <p:nvSpPr>
          <p:cNvPr id="7" name="TextBox 6">
            <a:extLst>
              <a:ext uri="{FF2B5EF4-FFF2-40B4-BE49-F238E27FC236}">
                <a16:creationId xmlns:a16="http://schemas.microsoft.com/office/drawing/2014/main" id="{D80A02A5-FF22-73AA-4F58-CA549B0391A6}"/>
              </a:ext>
            </a:extLst>
          </p:cNvPr>
          <p:cNvSpPr txBox="1"/>
          <p:nvPr/>
        </p:nvSpPr>
        <p:spPr>
          <a:xfrm>
            <a:off x="6075678" y="1317165"/>
            <a:ext cx="6096814" cy="1077218"/>
          </a:xfrm>
          <a:prstGeom prst="rect">
            <a:avLst/>
          </a:prstGeom>
          <a:noFill/>
        </p:spPr>
        <p:txBody>
          <a:bodyPr wrap="square" rtlCol="0">
            <a:spAutoFit/>
          </a:bodyPr>
          <a:lstStyle/>
          <a:p>
            <a:r>
              <a:rPr lang="en-US" sz="1600" b="1" dirty="0"/>
              <a:t>Principles</a:t>
            </a:r>
          </a:p>
          <a:p>
            <a:pPr marL="285750" indent="-285750">
              <a:buFont typeface="Arial" panose="020B0604020202020204" pitchFamily="34" charset="0"/>
              <a:buChar char="•"/>
            </a:pPr>
            <a:r>
              <a:rPr lang="en-US" sz="1600" dirty="0"/>
              <a:t>Never to the middle of the field in the defensive and middle third</a:t>
            </a:r>
          </a:p>
          <a:p>
            <a:pPr marL="285750" indent="-285750">
              <a:buFont typeface="Arial" panose="020B0604020202020204" pitchFamily="34" charset="0"/>
              <a:buChar char="•"/>
            </a:pPr>
            <a:r>
              <a:rPr lang="en-US" sz="1600" dirty="0"/>
              <a:t>Take it fast, within five seconds of going out</a:t>
            </a:r>
          </a:p>
          <a:p>
            <a:pPr marL="285750" indent="-285750">
              <a:buFont typeface="Arial" panose="020B0604020202020204" pitchFamily="34" charset="0"/>
              <a:buChar char="•"/>
            </a:pPr>
            <a:r>
              <a:rPr lang="en-US" sz="1600" dirty="0"/>
              <a:t>Fake to the middle and go down the line</a:t>
            </a:r>
          </a:p>
        </p:txBody>
      </p:sp>
      <p:cxnSp>
        <p:nvCxnSpPr>
          <p:cNvPr id="9" name="Straight Connector 8">
            <a:extLst>
              <a:ext uri="{FF2B5EF4-FFF2-40B4-BE49-F238E27FC236}">
                <a16:creationId xmlns:a16="http://schemas.microsoft.com/office/drawing/2014/main" id="{9D49EF57-210D-FE35-7DF2-9C00CF5BF383}"/>
              </a:ext>
            </a:extLst>
          </p:cNvPr>
          <p:cNvCxnSpPr/>
          <p:nvPr/>
        </p:nvCxnSpPr>
        <p:spPr>
          <a:xfrm flipV="1">
            <a:off x="49873" y="2640428"/>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B1DD13B9-6545-C247-48DC-AB5FC3737E3D}"/>
              </a:ext>
            </a:extLst>
          </p:cNvPr>
          <p:cNvSpPr txBox="1"/>
          <p:nvPr/>
        </p:nvSpPr>
        <p:spPr>
          <a:xfrm>
            <a:off x="69946" y="5429629"/>
            <a:ext cx="4247454" cy="1384995"/>
          </a:xfrm>
          <a:prstGeom prst="rect">
            <a:avLst/>
          </a:prstGeom>
          <a:noFill/>
        </p:spPr>
        <p:txBody>
          <a:bodyPr wrap="square" rtlCol="0">
            <a:spAutoFit/>
          </a:bodyPr>
          <a:lstStyle/>
          <a:p>
            <a:r>
              <a:rPr lang="en-US" sz="1200" b="1" dirty="0"/>
              <a:t>Team Tactical Principles Defensive Third</a:t>
            </a:r>
          </a:p>
          <a:p>
            <a:pPr marL="111125" indent="-111125">
              <a:buFont typeface="Arial" panose="020B0604020202020204" pitchFamily="34" charset="0"/>
              <a:buChar char="•"/>
            </a:pPr>
            <a:r>
              <a:rPr lang="en-US" sz="1200" dirty="0"/>
              <a:t>Winger throws</a:t>
            </a:r>
          </a:p>
          <a:p>
            <a:pPr marL="111125" indent="-111125">
              <a:buFont typeface="Arial" panose="020B0604020202020204" pitchFamily="34" charset="0"/>
              <a:buChar char="•"/>
            </a:pPr>
            <a:r>
              <a:rPr lang="en-US" sz="1200" dirty="0"/>
              <a:t>Wait for defense to prepare for counter-attack</a:t>
            </a:r>
          </a:p>
          <a:p>
            <a:pPr marL="111125" indent="-111125">
              <a:buFont typeface="Arial" panose="020B0604020202020204" pitchFamily="34" charset="0"/>
              <a:buChar char="•"/>
            </a:pPr>
            <a:r>
              <a:rPr lang="en-US" sz="1200" dirty="0"/>
              <a:t>Fake into the center of the field</a:t>
            </a:r>
          </a:p>
          <a:p>
            <a:pPr marL="111125" indent="-111125">
              <a:buFont typeface="Arial" panose="020B0604020202020204" pitchFamily="34" charset="0"/>
              <a:buChar char="•"/>
            </a:pPr>
            <a:r>
              <a:rPr lang="en-US" sz="1200" dirty="0"/>
              <a:t>Throw straight down the line looking for the opponent to knock it out</a:t>
            </a:r>
          </a:p>
          <a:p>
            <a:pPr marL="111125" indent="-111125">
              <a:buFont typeface="Arial" panose="020B0604020202020204" pitchFamily="34" charset="0"/>
              <a:buChar char="•"/>
            </a:pPr>
            <a:endParaRPr lang="en-US" sz="1200" dirty="0"/>
          </a:p>
        </p:txBody>
      </p:sp>
      <p:sp>
        <p:nvSpPr>
          <p:cNvPr id="20" name="Oval 19">
            <a:extLst>
              <a:ext uri="{FF2B5EF4-FFF2-40B4-BE49-F238E27FC236}">
                <a16:creationId xmlns:a16="http://schemas.microsoft.com/office/drawing/2014/main" id="{B56B92D1-F61E-C077-566F-740735CE527F}"/>
              </a:ext>
            </a:extLst>
          </p:cNvPr>
          <p:cNvSpPr/>
          <p:nvPr/>
        </p:nvSpPr>
        <p:spPr>
          <a:xfrm>
            <a:off x="5178661" y="614146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2" name="Oval 31">
            <a:extLst>
              <a:ext uri="{FF2B5EF4-FFF2-40B4-BE49-F238E27FC236}">
                <a16:creationId xmlns:a16="http://schemas.microsoft.com/office/drawing/2014/main" id="{0C219487-AD4C-6850-EFAC-AB8B824F78FD}"/>
              </a:ext>
            </a:extLst>
          </p:cNvPr>
          <p:cNvSpPr/>
          <p:nvPr/>
        </p:nvSpPr>
        <p:spPr>
          <a:xfrm>
            <a:off x="5905915" y="6465845"/>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53FA889E-8AED-585E-9DCA-06A0377FAFDF}"/>
              </a:ext>
            </a:extLst>
          </p:cNvPr>
          <p:cNvSpPr/>
          <p:nvPr/>
        </p:nvSpPr>
        <p:spPr>
          <a:xfrm>
            <a:off x="7474966" y="4627592"/>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Arrow Connector 53">
            <a:extLst>
              <a:ext uri="{FF2B5EF4-FFF2-40B4-BE49-F238E27FC236}">
                <a16:creationId xmlns:a16="http://schemas.microsoft.com/office/drawing/2014/main" id="{438B084E-F435-8C16-C921-627E9BFFA7F1}"/>
              </a:ext>
            </a:extLst>
          </p:cNvPr>
          <p:cNvCxnSpPr>
            <a:cxnSpLocks/>
          </p:cNvCxnSpPr>
          <p:nvPr/>
        </p:nvCxnSpPr>
        <p:spPr>
          <a:xfrm flipH="1" flipV="1">
            <a:off x="7535926" y="3438248"/>
            <a:ext cx="99552" cy="118336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 name="TextBox 2">
            <a:extLst>
              <a:ext uri="{FF2B5EF4-FFF2-40B4-BE49-F238E27FC236}">
                <a16:creationId xmlns:a16="http://schemas.microsoft.com/office/drawing/2014/main" id="{BAA46627-E20C-ABC4-8D97-A8F776FB75D3}"/>
              </a:ext>
            </a:extLst>
          </p:cNvPr>
          <p:cNvSpPr txBox="1"/>
          <p:nvPr/>
        </p:nvSpPr>
        <p:spPr>
          <a:xfrm>
            <a:off x="69542" y="2905681"/>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All</a:t>
            </a:r>
          </a:p>
        </p:txBody>
      </p:sp>
      <p:sp>
        <p:nvSpPr>
          <p:cNvPr id="8" name="Oval 7">
            <a:extLst>
              <a:ext uri="{FF2B5EF4-FFF2-40B4-BE49-F238E27FC236}">
                <a16:creationId xmlns:a16="http://schemas.microsoft.com/office/drawing/2014/main" id="{D98BF18C-BCF9-687D-A4DA-886E9C49B2F4}"/>
              </a:ext>
            </a:extLst>
          </p:cNvPr>
          <p:cNvSpPr/>
          <p:nvPr/>
        </p:nvSpPr>
        <p:spPr>
          <a:xfrm>
            <a:off x="5649606" y="570505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7" name="Oval 26">
            <a:extLst>
              <a:ext uri="{FF2B5EF4-FFF2-40B4-BE49-F238E27FC236}">
                <a16:creationId xmlns:a16="http://schemas.microsoft.com/office/drawing/2014/main" id="{3A1AFDC5-D1C4-E2E9-D2F7-780BEE95453F}"/>
              </a:ext>
            </a:extLst>
          </p:cNvPr>
          <p:cNvSpPr/>
          <p:nvPr/>
        </p:nvSpPr>
        <p:spPr>
          <a:xfrm>
            <a:off x="7318097" y="538507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9" name="Oval 28">
            <a:extLst>
              <a:ext uri="{FF2B5EF4-FFF2-40B4-BE49-F238E27FC236}">
                <a16:creationId xmlns:a16="http://schemas.microsoft.com/office/drawing/2014/main" id="{6449F192-83CE-32AD-644A-A68D67434EC4}"/>
              </a:ext>
            </a:extLst>
          </p:cNvPr>
          <p:cNvSpPr/>
          <p:nvPr/>
        </p:nvSpPr>
        <p:spPr>
          <a:xfrm>
            <a:off x="4413557" y="322276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4" name="Oval 33">
            <a:extLst>
              <a:ext uri="{FF2B5EF4-FFF2-40B4-BE49-F238E27FC236}">
                <a16:creationId xmlns:a16="http://schemas.microsoft.com/office/drawing/2014/main" id="{E91E9147-B22C-BA9D-6171-EAC650FFD7AE}"/>
              </a:ext>
            </a:extLst>
          </p:cNvPr>
          <p:cNvSpPr/>
          <p:nvPr/>
        </p:nvSpPr>
        <p:spPr>
          <a:xfrm>
            <a:off x="5234921" y="388688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55" name="Oval 54">
            <a:extLst>
              <a:ext uri="{FF2B5EF4-FFF2-40B4-BE49-F238E27FC236}">
                <a16:creationId xmlns:a16="http://schemas.microsoft.com/office/drawing/2014/main" id="{EDE89D62-52B8-C96D-DFA0-78CA4135D56C}"/>
              </a:ext>
            </a:extLst>
          </p:cNvPr>
          <p:cNvSpPr/>
          <p:nvPr/>
        </p:nvSpPr>
        <p:spPr>
          <a:xfrm>
            <a:off x="6776150" y="409560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57" name="Oval 56">
            <a:extLst>
              <a:ext uri="{FF2B5EF4-FFF2-40B4-BE49-F238E27FC236}">
                <a16:creationId xmlns:a16="http://schemas.microsoft.com/office/drawing/2014/main" id="{BC74D4E7-776D-3D91-4F3F-18116F790739}"/>
              </a:ext>
            </a:extLst>
          </p:cNvPr>
          <p:cNvSpPr/>
          <p:nvPr/>
        </p:nvSpPr>
        <p:spPr>
          <a:xfrm>
            <a:off x="7316831" y="380488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cxnSp>
        <p:nvCxnSpPr>
          <p:cNvPr id="71" name="Straight Arrow Connector 70">
            <a:extLst>
              <a:ext uri="{FF2B5EF4-FFF2-40B4-BE49-F238E27FC236}">
                <a16:creationId xmlns:a16="http://schemas.microsoft.com/office/drawing/2014/main" id="{4A3C241F-181E-7DEB-76B0-16987863DBD6}"/>
              </a:ext>
            </a:extLst>
          </p:cNvPr>
          <p:cNvCxnSpPr>
            <a:cxnSpLocks/>
            <a:stCxn id="78" idx="1"/>
          </p:cNvCxnSpPr>
          <p:nvPr/>
        </p:nvCxnSpPr>
        <p:spPr>
          <a:xfrm flipH="1" flipV="1">
            <a:off x="7474966" y="4233950"/>
            <a:ext cx="171613" cy="44288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78" name="Oval 77">
            <a:extLst>
              <a:ext uri="{FF2B5EF4-FFF2-40B4-BE49-F238E27FC236}">
                <a16:creationId xmlns:a16="http://schemas.microsoft.com/office/drawing/2014/main" id="{1C054F94-E778-8E96-D5E8-79E3E666E665}"/>
              </a:ext>
            </a:extLst>
          </p:cNvPr>
          <p:cNvSpPr/>
          <p:nvPr/>
        </p:nvSpPr>
        <p:spPr>
          <a:xfrm>
            <a:off x="7621394" y="465065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cxnSp>
        <p:nvCxnSpPr>
          <p:cNvPr id="65" name="Straight Arrow Connector 64">
            <a:extLst>
              <a:ext uri="{FF2B5EF4-FFF2-40B4-BE49-F238E27FC236}">
                <a16:creationId xmlns:a16="http://schemas.microsoft.com/office/drawing/2014/main" id="{7CAA764F-55DF-28EA-8384-457C68AB51E4}"/>
              </a:ext>
            </a:extLst>
          </p:cNvPr>
          <p:cNvCxnSpPr>
            <a:cxnSpLocks/>
          </p:cNvCxnSpPr>
          <p:nvPr/>
        </p:nvCxnSpPr>
        <p:spPr>
          <a:xfrm>
            <a:off x="7399841" y="3983640"/>
            <a:ext cx="50026" cy="201336"/>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69" name="Straight Arrow Connector 68">
            <a:extLst>
              <a:ext uri="{FF2B5EF4-FFF2-40B4-BE49-F238E27FC236}">
                <a16:creationId xmlns:a16="http://schemas.microsoft.com/office/drawing/2014/main" id="{A590F801-E72C-53B1-9B60-E110D1006713}"/>
              </a:ext>
            </a:extLst>
          </p:cNvPr>
          <p:cNvCxnSpPr>
            <a:cxnSpLocks/>
          </p:cNvCxnSpPr>
          <p:nvPr/>
        </p:nvCxnSpPr>
        <p:spPr>
          <a:xfrm flipV="1">
            <a:off x="6947145" y="3383444"/>
            <a:ext cx="319982" cy="659070"/>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82" name="Straight Arrow Connector 81">
            <a:extLst>
              <a:ext uri="{FF2B5EF4-FFF2-40B4-BE49-F238E27FC236}">
                <a16:creationId xmlns:a16="http://schemas.microsoft.com/office/drawing/2014/main" id="{E26A5E6B-0D8D-C5E6-6E04-365EF6888593}"/>
              </a:ext>
            </a:extLst>
          </p:cNvPr>
          <p:cNvCxnSpPr>
            <a:cxnSpLocks/>
            <a:stCxn id="78" idx="3"/>
            <a:endCxn id="27" idx="1"/>
          </p:cNvCxnSpPr>
          <p:nvPr/>
        </p:nvCxnSpPr>
        <p:spPr>
          <a:xfrm flipH="1">
            <a:off x="7343282" y="4803226"/>
            <a:ext cx="303297" cy="60803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85" name="Oval 84">
            <a:extLst>
              <a:ext uri="{FF2B5EF4-FFF2-40B4-BE49-F238E27FC236}">
                <a16:creationId xmlns:a16="http://schemas.microsoft.com/office/drawing/2014/main" id="{B3B80D9E-45AB-942E-2A6A-E64940E48741}"/>
              </a:ext>
            </a:extLst>
          </p:cNvPr>
          <p:cNvSpPr/>
          <p:nvPr/>
        </p:nvSpPr>
        <p:spPr>
          <a:xfrm>
            <a:off x="4632919" y="3260311"/>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C0A987D1-829F-ECFC-3EE9-BA3F94DDC881}"/>
              </a:ext>
            </a:extLst>
          </p:cNvPr>
          <p:cNvSpPr/>
          <p:nvPr/>
        </p:nvSpPr>
        <p:spPr>
          <a:xfrm>
            <a:off x="4962992" y="2922865"/>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cxnSp>
        <p:nvCxnSpPr>
          <p:cNvPr id="87" name="Straight Arrow Connector 86">
            <a:extLst>
              <a:ext uri="{FF2B5EF4-FFF2-40B4-BE49-F238E27FC236}">
                <a16:creationId xmlns:a16="http://schemas.microsoft.com/office/drawing/2014/main" id="{40AF9CAE-E112-884A-ACD8-572D988E1F9F}"/>
              </a:ext>
            </a:extLst>
          </p:cNvPr>
          <p:cNvCxnSpPr>
            <a:cxnSpLocks/>
          </p:cNvCxnSpPr>
          <p:nvPr/>
        </p:nvCxnSpPr>
        <p:spPr>
          <a:xfrm flipH="1" flipV="1">
            <a:off x="5361444" y="3438248"/>
            <a:ext cx="6254" cy="366640"/>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91" name="Straight Arrow Connector 90">
            <a:extLst>
              <a:ext uri="{FF2B5EF4-FFF2-40B4-BE49-F238E27FC236}">
                <a16:creationId xmlns:a16="http://schemas.microsoft.com/office/drawing/2014/main" id="{8B1C6F54-40DA-017F-3635-0D2FFC32FA55}"/>
              </a:ext>
            </a:extLst>
          </p:cNvPr>
          <p:cNvCxnSpPr>
            <a:cxnSpLocks/>
          </p:cNvCxnSpPr>
          <p:nvPr/>
        </p:nvCxnSpPr>
        <p:spPr>
          <a:xfrm flipV="1">
            <a:off x="4807689" y="3129681"/>
            <a:ext cx="241291" cy="23072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95" name="Straight Arrow Connector 94">
            <a:extLst>
              <a:ext uri="{FF2B5EF4-FFF2-40B4-BE49-F238E27FC236}">
                <a16:creationId xmlns:a16="http://schemas.microsoft.com/office/drawing/2014/main" id="{77E3FCC4-3074-3D7C-A664-46F3A3CC0178}"/>
              </a:ext>
            </a:extLst>
          </p:cNvPr>
          <p:cNvCxnSpPr>
            <a:cxnSpLocks/>
          </p:cNvCxnSpPr>
          <p:nvPr/>
        </p:nvCxnSpPr>
        <p:spPr>
          <a:xfrm>
            <a:off x="4778924" y="3380409"/>
            <a:ext cx="540976" cy="5783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98" name="Oval 97">
            <a:extLst>
              <a:ext uri="{FF2B5EF4-FFF2-40B4-BE49-F238E27FC236}">
                <a16:creationId xmlns:a16="http://schemas.microsoft.com/office/drawing/2014/main" id="{273081B9-3239-C56B-AFF7-6BEB2DC383D9}"/>
              </a:ext>
            </a:extLst>
          </p:cNvPr>
          <p:cNvSpPr/>
          <p:nvPr/>
        </p:nvSpPr>
        <p:spPr>
          <a:xfrm>
            <a:off x="4378871" y="6251007"/>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99" name="Oval 98">
            <a:extLst>
              <a:ext uri="{FF2B5EF4-FFF2-40B4-BE49-F238E27FC236}">
                <a16:creationId xmlns:a16="http://schemas.microsoft.com/office/drawing/2014/main" id="{6D86B33C-BEC8-B164-ABB3-4501980B704E}"/>
              </a:ext>
            </a:extLst>
          </p:cNvPr>
          <p:cNvSpPr/>
          <p:nvPr/>
        </p:nvSpPr>
        <p:spPr>
          <a:xfrm>
            <a:off x="7939497" y="465065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100" name="TextBox 99">
            <a:extLst>
              <a:ext uri="{FF2B5EF4-FFF2-40B4-BE49-F238E27FC236}">
                <a16:creationId xmlns:a16="http://schemas.microsoft.com/office/drawing/2014/main" id="{7CDFD55D-10D6-3024-5BC7-8D9CE6D50D80}"/>
              </a:ext>
            </a:extLst>
          </p:cNvPr>
          <p:cNvSpPr txBox="1"/>
          <p:nvPr/>
        </p:nvSpPr>
        <p:spPr>
          <a:xfrm>
            <a:off x="7708125" y="4483546"/>
            <a:ext cx="333746" cy="261610"/>
          </a:xfrm>
          <a:prstGeom prst="rect">
            <a:avLst/>
          </a:prstGeom>
          <a:noFill/>
        </p:spPr>
        <p:txBody>
          <a:bodyPr wrap="none" rtlCol="0">
            <a:spAutoFit/>
          </a:bodyPr>
          <a:lstStyle/>
          <a:p>
            <a:r>
              <a:rPr lang="en-US" sz="1050" b="1" dirty="0"/>
              <a:t>Or</a:t>
            </a:r>
          </a:p>
        </p:txBody>
      </p:sp>
      <p:sp>
        <p:nvSpPr>
          <p:cNvPr id="101" name="Oval 100">
            <a:extLst>
              <a:ext uri="{FF2B5EF4-FFF2-40B4-BE49-F238E27FC236}">
                <a16:creationId xmlns:a16="http://schemas.microsoft.com/office/drawing/2014/main" id="{E060EFD4-56AA-B642-6EFC-33B09019FEF1}"/>
              </a:ext>
            </a:extLst>
          </p:cNvPr>
          <p:cNvSpPr/>
          <p:nvPr/>
        </p:nvSpPr>
        <p:spPr>
          <a:xfrm>
            <a:off x="4695369" y="542594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cxnSp>
        <p:nvCxnSpPr>
          <p:cNvPr id="102" name="Straight Arrow Connector 101">
            <a:extLst>
              <a:ext uri="{FF2B5EF4-FFF2-40B4-BE49-F238E27FC236}">
                <a16:creationId xmlns:a16="http://schemas.microsoft.com/office/drawing/2014/main" id="{40302D98-4D83-F051-464C-1E28E232C2CD}"/>
              </a:ext>
            </a:extLst>
          </p:cNvPr>
          <p:cNvCxnSpPr>
            <a:cxnSpLocks/>
          </p:cNvCxnSpPr>
          <p:nvPr/>
        </p:nvCxnSpPr>
        <p:spPr>
          <a:xfrm flipV="1">
            <a:off x="4626729" y="5539499"/>
            <a:ext cx="17469" cy="71890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05" name="Oval 104">
            <a:extLst>
              <a:ext uri="{FF2B5EF4-FFF2-40B4-BE49-F238E27FC236}">
                <a16:creationId xmlns:a16="http://schemas.microsoft.com/office/drawing/2014/main" id="{C1E0450F-48CD-5BAA-5BAB-9CBF548155D2}"/>
              </a:ext>
            </a:extLst>
          </p:cNvPr>
          <p:cNvSpPr/>
          <p:nvPr/>
        </p:nvSpPr>
        <p:spPr>
          <a:xfrm>
            <a:off x="4550562" y="6246625"/>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DB8B8308-2B19-11D8-4D7C-5422D76A725E}"/>
              </a:ext>
            </a:extLst>
          </p:cNvPr>
          <p:cNvSpPr txBox="1"/>
          <p:nvPr/>
        </p:nvSpPr>
        <p:spPr>
          <a:xfrm>
            <a:off x="29418" y="3533115"/>
            <a:ext cx="4320745" cy="1384995"/>
          </a:xfrm>
          <a:prstGeom prst="rect">
            <a:avLst/>
          </a:prstGeom>
          <a:noFill/>
        </p:spPr>
        <p:txBody>
          <a:bodyPr wrap="square" rtlCol="0">
            <a:spAutoFit/>
          </a:bodyPr>
          <a:lstStyle/>
          <a:p>
            <a:r>
              <a:rPr lang="en-US" sz="1200" b="1" dirty="0"/>
              <a:t>Team Tactical Principles Attacking Third</a:t>
            </a:r>
          </a:p>
          <a:p>
            <a:pPr marL="111125" indent="-111125">
              <a:buFont typeface="Arial" panose="020B0604020202020204" pitchFamily="34" charset="0"/>
              <a:buChar char="•"/>
            </a:pPr>
            <a:r>
              <a:rPr lang="en-US" sz="1200" dirty="0"/>
              <a:t>Winger throws</a:t>
            </a:r>
          </a:p>
          <a:p>
            <a:pPr marL="111125" indent="-111125">
              <a:buFont typeface="Arial" panose="020B0604020202020204" pitchFamily="34" charset="0"/>
              <a:buChar char="•"/>
            </a:pPr>
            <a:r>
              <a:rPr lang="en-US" sz="1200" dirty="0"/>
              <a:t>Fake into the center of the field</a:t>
            </a:r>
          </a:p>
          <a:p>
            <a:pPr marL="111125" indent="-111125">
              <a:buFont typeface="Arial" panose="020B0604020202020204" pitchFamily="34" charset="0"/>
              <a:buChar char="•"/>
            </a:pPr>
            <a:r>
              <a:rPr lang="en-US" sz="1200" dirty="0"/>
              <a:t>Option 1 to the forward’s feet at the endline</a:t>
            </a:r>
          </a:p>
          <a:p>
            <a:pPr marL="111125" indent="-111125">
              <a:buFont typeface="Arial" panose="020B0604020202020204" pitchFamily="34" charset="0"/>
              <a:buChar char="•"/>
            </a:pPr>
            <a:r>
              <a:rPr lang="en-US" sz="1200" dirty="0"/>
              <a:t>Option 2 to the CM attacking towards the goal</a:t>
            </a:r>
          </a:p>
          <a:p>
            <a:pPr marL="111125" indent="-111125">
              <a:buFont typeface="Arial" panose="020B0604020202020204" pitchFamily="34" charset="0"/>
              <a:buChar char="•"/>
            </a:pPr>
            <a:r>
              <a:rPr lang="en-US" sz="1200" dirty="0"/>
              <a:t>Option 3 back to the defender</a:t>
            </a:r>
          </a:p>
          <a:p>
            <a:pPr marL="111125" indent="-111125">
              <a:buFont typeface="Arial" panose="020B0604020202020204" pitchFamily="34" charset="0"/>
              <a:buChar char="•"/>
            </a:pPr>
            <a:endParaRPr lang="en-US" sz="1200" dirty="0"/>
          </a:p>
        </p:txBody>
      </p:sp>
      <p:sp>
        <p:nvSpPr>
          <p:cNvPr id="107" name="Oval 106">
            <a:extLst>
              <a:ext uri="{FF2B5EF4-FFF2-40B4-BE49-F238E27FC236}">
                <a16:creationId xmlns:a16="http://schemas.microsoft.com/office/drawing/2014/main" id="{3FA65FB0-617C-21B2-0F19-FAC399E66A1E}"/>
              </a:ext>
            </a:extLst>
          </p:cNvPr>
          <p:cNvSpPr/>
          <p:nvPr/>
        </p:nvSpPr>
        <p:spPr>
          <a:xfrm>
            <a:off x="4812479" y="408503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cxnSp>
        <p:nvCxnSpPr>
          <p:cNvPr id="108" name="Straight Arrow Connector 107">
            <a:extLst>
              <a:ext uri="{FF2B5EF4-FFF2-40B4-BE49-F238E27FC236}">
                <a16:creationId xmlns:a16="http://schemas.microsoft.com/office/drawing/2014/main" id="{6BC60B7D-ACCB-89AE-BB93-C4E317B8CBC7}"/>
              </a:ext>
            </a:extLst>
          </p:cNvPr>
          <p:cNvCxnSpPr>
            <a:cxnSpLocks/>
          </p:cNvCxnSpPr>
          <p:nvPr/>
        </p:nvCxnSpPr>
        <p:spPr>
          <a:xfrm>
            <a:off x="4689565" y="3501759"/>
            <a:ext cx="208902" cy="57739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1" name="TextBox 110">
            <a:extLst>
              <a:ext uri="{FF2B5EF4-FFF2-40B4-BE49-F238E27FC236}">
                <a16:creationId xmlns:a16="http://schemas.microsoft.com/office/drawing/2014/main" id="{DE567A4B-101A-8712-E827-AB852B13F33C}"/>
              </a:ext>
            </a:extLst>
          </p:cNvPr>
          <p:cNvSpPr txBox="1"/>
          <p:nvPr/>
        </p:nvSpPr>
        <p:spPr>
          <a:xfrm>
            <a:off x="8369304" y="3997711"/>
            <a:ext cx="3583339" cy="1754326"/>
          </a:xfrm>
          <a:prstGeom prst="rect">
            <a:avLst/>
          </a:prstGeom>
          <a:noFill/>
        </p:spPr>
        <p:txBody>
          <a:bodyPr wrap="square" rtlCol="0">
            <a:spAutoFit/>
          </a:bodyPr>
          <a:lstStyle/>
          <a:p>
            <a:r>
              <a:rPr lang="en-US" sz="1200" b="1" dirty="0"/>
              <a:t>Team Tactical Principles Middle Third</a:t>
            </a:r>
          </a:p>
          <a:p>
            <a:pPr marL="111125" indent="-111125">
              <a:buFont typeface="Arial" panose="020B0604020202020204" pitchFamily="34" charset="0"/>
              <a:buChar char="•"/>
            </a:pPr>
            <a:r>
              <a:rPr lang="en-US" sz="1200" dirty="0"/>
              <a:t>Winger or defender throws</a:t>
            </a:r>
          </a:p>
          <a:p>
            <a:pPr marL="111125" indent="-111125">
              <a:buFont typeface="Arial" panose="020B0604020202020204" pitchFamily="34" charset="0"/>
              <a:buChar char="•"/>
            </a:pPr>
            <a:r>
              <a:rPr lang="en-US" sz="1200" dirty="0"/>
              <a:t>Fake into the center of the field</a:t>
            </a:r>
          </a:p>
          <a:p>
            <a:pPr marL="111125" indent="-111125">
              <a:buFont typeface="Arial" panose="020B0604020202020204" pitchFamily="34" charset="0"/>
              <a:buChar char="•"/>
            </a:pPr>
            <a:r>
              <a:rPr lang="en-US" sz="1200" dirty="0"/>
              <a:t>Forward checks back along the line</a:t>
            </a:r>
          </a:p>
          <a:p>
            <a:pPr marL="111125" indent="-111125">
              <a:buFont typeface="Arial" panose="020B0604020202020204" pitchFamily="34" charset="0"/>
              <a:buChar char="•"/>
            </a:pPr>
            <a:r>
              <a:rPr lang="en-US" sz="1200" dirty="0"/>
              <a:t>CM runs into outside channel space</a:t>
            </a:r>
          </a:p>
          <a:p>
            <a:pPr marL="111125" indent="-111125">
              <a:buFont typeface="Arial" panose="020B0604020202020204" pitchFamily="34" charset="0"/>
              <a:buChar char="•"/>
            </a:pPr>
            <a:r>
              <a:rPr lang="en-US" sz="1200" dirty="0"/>
              <a:t>Option 1 throw down the line to the attacking CM</a:t>
            </a:r>
          </a:p>
          <a:p>
            <a:pPr marL="111125" indent="-111125">
              <a:buFont typeface="Arial" panose="020B0604020202020204" pitchFamily="34" charset="0"/>
              <a:buChar char="•"/>
            </a:pPr>
            <a:r>
              <a:rPr lang="en-US" sz="1200" dirty="0"/>
              <a:t>Option 2 throw to the feet of the checking in forward and he passes it back</a:t>
            </a:r>
          </a:p>
          <a:p>
            <a:pPr marL="111125" indent="-111125">
              <a:buFont typeface="Arial" panose="020B0604020202020204" pitchFamily="34" charset="0"/>
              <a:buChar char="•"/>
            </a:pPr>
            <a:r>
              <a:rPr lang="en-US" sz="1200" dirty="0"/>
              <a:t>Option 3 throw it back to the defender</a:t>
            </a:r>
          </a:p>
        </p:txBody>
      </p:sp>
      <p:sp>
        <p:nvSpPr>
          <p:cNvPr id="112" name="TextBox 111">
            <a:extLst>
              <a:ext uri="{FF2B5EF4-FFF2-40B4-BE49-F238E27FC236}">
                <a16:creationId xmlns:a16="http://schemas.microsoft.com/office/drawing/2014/main" id="{3BBF5DDC-6073-23F1-3049-C7476991A29C}"/>
              </a:ext>
            </a:extLst>
          </p:cNvPr>
          <p:cNvSpPr txBox="1"/>
          <p:nvPr/>
        </p:nvSpPr>
        <p:spPr>
          <a:xfrm>
            <a:off x="7295223" y="3439812"/>
            <a:ext cx="308098" cy="369332"/>
          </a:xfrm>
          <a:prstGeom prst="rect">
            <a:avLst/>
          </a:prstGeom>
          <a:noFill/>
        </p:spPr>
        <p:txBody>
          <a:bodyPr wrap="none" rtlCol="0">
            <a:spAutoFit/>
          </a:bodyPr>
          <a:lstStyle/>
          <a:p>
            <a:r>
              <a:rPr lang="en-US" dirty="0"/>
              <a:t>1</a:t>
            </a:r>
          </a:p>
        </p:txBody>
      </p:sp>
      <p:sp>
        <p:nvSpPr>
          <p:cNvPr id="113" name="TextBox 112">
            <a:extLst>
              <a:ext uri="{FF2B5EF4-FFF2-40B4-BE49-F238E27FC236}">
                <a16:creationId xmlns:a16="http://schemas.microsoft.com/office/drawing/2014/main" id="{2454726A-57D0-5CE4-7988-70FA86F7FE32}"/>
              </a:ext>
            </a:extLst>
          </p:cNvPr>
          <p:cNvSpPr txBox="1"/>
          <p:nvPr/>
        </p:nvSpPr>
        <p:spPr>
          <a:xfrm>
            <a:off x="4734607" y="2929089"/>
            <a:ext cx="308098" cy="369332"/>
          </a:xfrm>
          <a:prstGeom prst="rect">
            <a:avLst/>
          </a:prstGeom>
          <a:noFill/>
        </p:spPr>
        <p:txBody>
          <a:bodyPr wrap="none" rtlCol="0">
            <a:spAutoFit/>
          </a:bodyPr>
          <a:lstStyle/>
          <a:p>
            <a:r>
              <a:rPr lang="en-US" dirty="0"/>
              <a:t>1</a:t>
            </a:r>
          </a:p>
        </p:txBody>
      </p:sp>
      <p:sp>
        <p:nvSpPr>
          <p:cNvPr id="114" name="TextBox 113">
            <a:extLst>
              <a:ext uri="{FF2B5EF4-FFF2-40B4-BE49-F238E27FC236}">
                <a16:creationId xmlns:a16="http://schemas.microsoft.com/office/drawing/2014/main" id="{F92AC6DC-71F1-8115-4787-4E31F09D4F4F}"/>
              </a:ext>
            </a:extLst>
          </p:cNvPr>
          <p:cNvSpPr txBox="1"/>
          <p:nvPr/>
        </p:nvSpPr>
        <p:spPr>
          <a:xfrm>
            <a:off x="4370213" y="5750745"/>
            <a:ext cx="308098" cy="369332"/>
          </a:xfrm>
          <a:prstGeom prst="rect">
            <a:avLst/>
          </a:prstGeom>
          <a:noFill/>
        </p:spPr>
        <p:txBody>
          <a:bodyPr wrap="none" rtlCol="0">
            <a:spAutoFit/>
          </a:bodyPr>
          <a:lstStyle/>
          <a:p>
            <a:r>
              <a:rPr lang="en-US" dirty="0"/>
              <a:t>1</a:t>
            </a:r>
          </a:p>
        </p:txBody>
      </p:sp>
      <p:sp>
        <p:nvSpPr>
          <p:cNvPr id="115" name="TextBox 114">
            <a:extLst>
              <a:ext uri="{FF2B5EF4-FFF2-40B4-BE49-F238E27FC236}">
                <a16:creationId xmlns:a16="http://schemas.microsoft.com/office/drawing/2014/main" id="{1527A169-C811-25D9-E23E-F2034CA6229A}"/>
              </a:ext>
            </a:extLst>
          </p:cNvPr>
          <p:cNvSpPr txBox="1"/>
          <p:nvPr/>
        </p:nvSpPr>
        <p:spPr>
          <a:xfrm>
            <a:off x="4951359" y="3398505"/>
            <a:ext cx="308098" cy="369332"/>
          </a:xfrm>
          <a:prstGeom prst="rect">
            <a:avLst/>
          </a:prstGeom>
          <a:noFill/>
        </p:spPr>
        <p:txBody>
          <a:bodyPr wrap="none" rtlCol="0">
            <a:spAutoFit/>
          </a:bodyPr>
          <a:lstStyle/>
          <a:p>
            <a:r>
              <a:rPr lang="en-US" dirty="0"/>
              <a:t>2</a:t>
            </a:r>
          </a:p>
        </p:txBody>
      </p:sp>
      <p:sp>
        <p:nvSpPr>
          <p:cNvPr id="116" name="TextBox 115">
            <a:extLst>
              <a:ext uri="{FF2B5EF4-FFF2-40B4-BE49-F238E27FC236}">
                <a16:creationId xmlns:a16="http://schemas.microsoft.com/office/drawing/2014/main" id="{A1447249-4F73-5E93-1CCF-4305AF445709}"/>
              </a:ext>
            </a:extLst>
          </p:cNvPr>
          <p:cNvSpPr txBox="1"/>
          <p:nvPr/>
        </p:nvSpPr>
        <p:spPr>
          <a:xfrm>
            <a:off x="7257973" y="4217086"/>
            <a:ext cx="308098" cy="369332"/>
          </a:xfrm>
          <a:prstGeom prst="rect">
            <a:avLst/>
          </a:prstGeom>
          <a:noFill/>
        </p:spPr>
        <p:txBody>
          <a:bodyPr wrap="none" rtlCol="0">
            <a:spAutoFit/>
          </a:bodyPr>
          <a:lstStyle/>
          <a:p>
            <a:r>
              <a:rPr lang="en-US" dirty="0"/>
              <a:t>2</a:t>
            </a:r>
          </a:p>
        </p:txBody>
      </p:sp>
      <p:sp>
        <p:nvSpPr>
          <p:cNvPr id="117" name="TextBox 116">
            <a:extLst>
              <a:ext uri="{FF2B5EF4-FFF2-40B4-BE49-F238E27FC236}">
                <a16:creationId xmlns:a16="http://schemas.microsoft.com/office/drawing/2014/main" id="{0B0DCBBC-81FB-3CDD-CCA8-F62074844B09}"/>
              </a:ext>
            </a:extLst>
          </p:cNvPr>
          <p:cNvSpPr txBox="1"/>
          <p:nvPr/>
        </p:nvSpPr>
        <p:spPr>
          <a:xfrm>
            <a:off x="7227828" y="4902719"/>
            <a:ext cx="308098" cy="369332"/>
          </a:xfrm>
          <a:prstGeom prst="rect">
            <a:avLst/>
          </a:prstGeom>
          <a:noFill/>
        </p:spPr>
        <p:txBody>
          <a:bodyPr wrap="none" rtlCol="0">
            <a:spAutoFit/>
          </a:bodyPr>
          <a:lstStyle/>
          <a:p>
            <a:r>
              <a:rPr lang="en-US" dirty="0"/>
              <a:t>3</a:t>
            </a:r>
          </a:p>
        </p:txBody>
      </p:sp>
      <p:sp>
        <p:nvSpPr>
          <p:cNvPr id="118" name="TextBox 117">
            <a:extLst>
              <a:ext uri="{FF2B5EF4-FFF2-40B4-BE49-F238E27FC236}">
                <a16:creationId xmlns:a16="http://schemas.microsoft.com/office/drawing/2014/main" id="{440696BF-49DA-EFE0-51BA-8F0210CB0CE8}"/>
              </a:ext>
            </a:extLst>
          </p:cNvPr>
          <p:cNvSpPr txBox="1"/>
          <p:nvPr/>
        </p:nvSpPr>
        <p:spPr>
          <a:xfrm>
            <a:off x="4572556" y="3774556"/>
            <a:ext cx="308098" cy="369332"/>
          </a:xfrm>
          <a:prstGeom prst="rect">
            <a:avLst/>
          </a:prstGeom>
          <a:noFill/>
        </p:spPr>
        <p:txBody>
          <a:bodyPr wrap="none" rtlCol="0">
            <a:spAutoFit/>
          </a:bodyPr>
          <a:lstStyle/>
          <a:p>
            <a:r>
              <a:rPr lang="en-US" dirty="0"/>
              <a:t>3</a:t>
            </a:r>
          </a:p>
        </p:txBody>
      </p:sp>
    </p:spTree>
    <p:extLst>
      <p:ext uri="{BB962C8B-B14F-4D97-AF65-F5344CB8AC3E}">
        <p14:creationId xmlns:p14="http://schemas.microsoft.com/office/powerpoint/2010/main" val="2405015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7BC0E2-14F0-62AF-EB07-10E61CBBE42B}"/>
            </a:ext>
          </a:extLst>
        </p:cNvPr>
        <p:cNvGrpSpPr/>
        <p:nvPr/>
      </p:nvGrpSpPr>
      <p:grpSpPr>
        <a:xfrm>
          <a:off x="0" y="0"/>
          <a:ext cx="0" cy="0"/>
          <a:chOff x="0" y="0"/>
          <a:chExt cx="0" cy="0"/>
        </a:xfrm>
      </p:grpSpPr>
      <p:grpSp>
        <p:nvGrpSpPr>
          <p:cNvPr id="41" name="Group 40">
            <a:extLst>
              <a:ext uri="{FF2B5EF4-FFF2-40B4-BE49-F238E27FC236}">
                <a16:creationId xmlns:a16="http://schemas.microsoft.com/office/drawing/2014/main" id="{F5FD2493-4DAB-F87E-B2A1-13866B418EE5}"/>
              </a:ext>
            </a:extLst>
          </p:cNvPr>
          <p:cNvGrpSpPr/>
          <p:nvPr/>
        </p:nvGrpSpPr>
        <p:grpSpPr>
          <a:xfrm>
            <a:off x="4603661" y="2759890"/>
            <a:ext cx="3017733" cy="4087098"/>
            <a:chOff x="4603661" y="2863126"/>
            <a:chExt cx="3017733" cy="4087098"/>
          </a:xfrm>
        </p:grpSpPr>
        <p:sp>
          <p:nvSpPr>
            <p:cNvPr id="30" name="Rectangle 29">
              <a:extLst>
                <a:ext uri="{FF2B5EF4-FFF2-40B4-BE49-F238E27FC236}">
                  <a16:creationId xmlns:a16="http://schemas.microsoft.com/office/drawing/2014/main" id="{0C2530B9-C9D7-7DDD-1123-4A6144AA5EC8}"/>
                </a:ext>
              </a:extLst>
            </p:cNvPr>
            <p:cNvSpPr/>
            <p:nvPr/>
          </p:nvSpPr>
          <p:spPr>
            <a:xfrm>
              <a:off x="4603661" y="3027745"/>
              <a:ext cx="3017733" cy="3754581"/>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EC40302F-2B96-BE07-B7FE-B83572884C4B}"/>
                </a:ext>
              </a:extLst>
            </p:cNvPr>
            <p:cNvSpPr/>
            <p:nvPr/>
          </p:nvSpPr>
          <p:spPr>
            <a:xfrm>
              <a:off x="5696892" y="2863126"/>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6BB5EA82-6DA8-723C-A3A0-B6682254C6C3}"/>
                </a:ext>
              </a:extLst>
            </p:cNvPr>
            <p:cNvSpPr/>
            <p:nvPr/>
          </p:nvSpPr>
          <p:spPr>
            <a:xfrm>
              <a:off x="5821582" y="6783970"/>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CDA663D7-720F-CA34-0C61-1F157D998612}"/>
                </a:ext>
              </a:extLst>
            </p:cNvPr>
            <p:cNvSpPr/>
            <p:nvPr/>
          </p:nvSpPr>
          <p:spPr>
            <a:xfrm>
              <a:off x="5170419" y="3026101"/>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ED8F6866-0E18-00D4-AC0F-ECA82F32E35F}"/>
                </a:ext>
              </a:extLst>
            </p:cNvPr>
            <p:cNvSpPr/>
            <p:nvPr/>
          </p:nvSpPr>
          <p:spPr>
            <a:xfrm>
              <a:off x="5253555" y="5932281"/>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CF223D51-C2E6-EB5B-ED09-56F994F2AC37}"/>
                </a:ext>
              </a:extLst>
            </p:cNvPr>
            <p:cNvSpPr/>
            <p:nvPr/>
          </p:nvSpPr>
          <p:spPr>
            <a:xfrm>
              <a:off x="5676119" y="4485146"/>
              <a:ext cx="858981" cy="82690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a:extLst>
                <a:ext uri="{FF2B5EF4-FFF2-40B4-BE49-F238E27FC236}">
                  <a16:creationId xmlns:a16="http://schemas.microsoft.com/office/drawing/2014/main" id="{56A52BD6-077A-26BE-26C4-734570322B32}"/>
                </a:ext>
              </a:extLst>
            </p:cNvPr>
            <p:cNvCxnSpPr>
              <a:stCxn id="30" idx="1"/>
              <a:endCxn id="30" idx="3"/>
            </p:cNvCxnSpPr>
            <p:nvPr/>
          </p:nvCxnSpPr>
          <p:spPr>
            <a:xfrm>
              <a:off x="4603661" y="4905036"/>
              <a:ext cx="3017733" cy="0"/>
            </a:xfrm>
            <a:prstGeom prst="line">
              <a:avLst/>
            </a:prstGeom>
          </p:spPr>
          <p:style>
            <a:lnRef idx="2">
              <a:schemeClr val="dk1"/>
            </a:lnRef>
            <a:fillRef idx="0">
              <a:schemeClr val="dk1"/>
            </a:fillRef>
            <a:effectRef idx="1">
              <a:schemeClr val="dk1"/>
            </a:effectRef>
            <a:fontRef idx="minor">
              <a:schemeClr val="tx1"/>
            </a:fontRef>
          </p:style>
        </p:cxnSp>
      </p:grpSp>
      <p:sp>
        <p:nvSpPr>
          <p:cNvPr id="2" name="Title 1">
            <a:extLst>
              <a:ext uri="{FF2B5EF4-FFF2-40B4-BE49-F238E27FC236}">
                <a16:creationId xmlns:a16="http://schemas.microsoft.com/office/drawing/2014/main" id="{9BBDFD5A-DAAD-32A0-6B53-6920217A207B}"/>
              </a:ext>
            </a:extLst>
          </p:cNvPr>
          <p:cNvSpPr>
            <a:spLocks noGrp="1"/>
          </p:cNvSpPr>
          <p:nvPr>
            <p:ph type="title"/>
          </p:nvPr>
        </p:nvSpPr>
        <p:spPr/>
        <p:txBody>
          <a:bodyPr/>
          <a:lstStyle/>
          <a:p>
            <a:r>
              <a:rPr lang="en-US" dirty="0"/>
              <a:t>Sub-Phase: Kick-off</a:t>
            </a:r>
          </a:p>
        </p:txBody>
      </p:sp>
      <p:sp>
        <p:nvSpPr>
          <p:cNvPr id="5" name="Slide Number Placeholder 4">
            <a:extLst>
              <a:ext uri="{FF2B5EF4-FFF2-40B4-BE49-F238E27FC236}">
                <a16:creationId xmlns:a16="http://schemas.microsoft.com/office/drawing/2014/main" id="{B6D4136E-AE64-F9C5-27C8-1DE22445567D}"/>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13</a:t>
            </a:fld>
            <a:endParaRPr lang="en-US" dirty="0"/>
          </a:p>
        </p:txBody>
      </p:sp>
      <p:sp>
        <p:nvSpPr>
          <p:cNvPr id="6" name="TextBox 5">
            <a:extLst>
              <a:ext uri="{FF2B5EF4-FFF2-40B4-BE49-F238E27FC236}">
                <a16:creationId xmlns:a16="http://schemas.microsoft.com/office/drawing/2014/main" id="{957F3669-E964-1BB4-725A-E753EC5C0784}"/>
              </a:ext>
            </a:extLst>
          </p:cNvPr>
          <p:cNvSpPr txBox="1"/>
          <p:nvPr/>
        </p:nvSpPr>
        <p:spPr>
          <a:xfrm>
            <a:off x="197707" y="1264079"/>
            <a:ext cx="6096814" cy="1323439"/>
          </a:xfrm>
          <a:prstGeom prst="rect">
            <a:avLst/>
          </a:prstGeom>
          <a:noFill/>
        </p:spPr>
        <p:txBody>
          <a:bodyPr wrap="square" rtlCol="0">
            <a:spAutoFit/>
          </a:bodyPr>
          <a:lstStyle/>
          <a:p>
            <a:r>
              <a:rPr lang="en-US" sz="1600" b="1" dirty="0"/>
              <a:t>Phase</a:t>
            </a:r>
            <a:r>
              <a:rPr lang="en-US" sz="1600" dirty="0"/>
              <a:t>: In-possession (attacking)</a:t>
            </a:r>
          </a:p>
          <a:p>
            <a:r>
              <a:rPr lang="en-US" sz="1600" b="1" dirty="0"/>
              <a:t>Sub-Phase</a:t>
            </a:r>
            <a:r>
              <a:rPr lang="en-US" sz="1600" dirty="0"/>
              <a:t>: Kick-Off</a:t>
            </a:r>
          </a:p>
          <a:p>
            <a:r>
              <a:rPr lang="en-US" sz="1600" b="1" dirty="0"/>
              <a:t>Key Performance Objective</a:t>
            </a:r>
            <a:r>
              <a:rPr lang="en-US" sz="1600" dirty="0"/>
              <a:t>: Create at least five passes and cross the midfield line</a:t>
            </a:r>
          </a:p>
          <a:p>
            <a:endParaRPr lang="en-US" sz="1600" dirty="0"/>
          </a:p>
        </p:txBody>
      </p:sp>
      <p:sp>
        <p:nvSpPr>
          <p:cNvPr id="7" name="TextBox 6">
            <a:extLst>
              <a:ext uri="{FF2B5EF4-FFF2-40B4-BE49-F238E27FC236}">
                <a16:creationId xmlns:a16="http://schemas.microsoft.com/office/drawing/2014/main" id="{85E69353-46B4-B927-B90E-36B2AD51A33F}"/>
              </a:ext>
            </a:extLst>
          </p:cNvPr>
          <p:cNvSpPr txBox="1"/>
          <p:nvPr/>
        </p:nvSpPr>
        <p:spPr>
          <a:xfrm>
            <a:off x="6075678" y="1317165"/>
            <a:ext cx="6096814" cy="584775"/>
          </a:xfrm>
          <a:prstGeom prst="rect">
            <a:avLst/>
          </a:prstGeom>
          <a:noFill/>
        </p:spPr>
        <p:txBody>
          <a:bodyPr wrap="square" rtlCol="0">
            <a:spAutoFit/>
          </a:bodyPr>
          <a:lstStyle/>
          <a:p>
            <a:r>
              <a:rPr lang="en-US" sz="1600" b="1" dirty="0"/>
              <a:t>Principles</a:t>
            </a:r>
          </a:p>
          <a:p>
            <a:pPr marL="285750" indent="-285750">
              <a:buFont typeface="Arial" panose="020B0604020202020204" pitchFamily="34" charset="0"/>
              <a:buChar char="•"/>
            </a:pPr>
            <a:r>
              <a:rPr lang="en-US" sz="1600" dirty="0"/>
              <a:t>Safe pass to begin the build-up</a:t>
            </a:r>
          </a:p>
        </p:txBody>
      </p:sp>
      <p:cxnSp>
        <p:nvCxnSpPr>
          <p:cNvPr id="9" name="Straight Connector 8">
            <a:extLst>
              <a:ext uri="{FF2B5EF4-FFF2-40B4-BE49-F238E27FC236}">
                <a16:creationId xmlns:a16="http://schemas.microsoft.com/office/drawing/2014/main" id="{5067E7C3-9DF4-8991-F8B0-D68AF1C9825D}"/>
              </a:ext>
            </a:extLst>
          </p:cNvPr>
          <p:cNvCxnSpPr/>
          <p:nvPr/>
        </p:nvCxnSpPr>
        <p:spPr>
          <a:xfrm flipV="1">
            <a:off x="49873" y="2640428"/>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20" name="Oval 19">
            <a:extLst>
              <a:ext uri="{FF2B5EF4-FFF2-40B4-BE49-F238E27FC236}">
                <a16:creationId xmlns:a16="http://schemas.microsoft.com/office/drawing/2014/main" id="{12280340-439D-4CA8-1A50-7449010B7D2D}"/>
              </a:ext>
            </a:extLst>
          </p:cNvPr>
          <p:cNvSpPr/>
          <p:nvPr/>
        </p:nvSpPr>
        <p:spPr>
          <a:xfrm>
            <a:off x="5178661" y="614146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2" name="Oval 31">
            <a:extLst>
              <a:ext uri="{FF2B5EF4-FFF2-40B4-BE49-F238E27FC236}">
                <a16:creationId xmlns:a16="http://schemas.microsoft.com/office/drawing/2014/main" id="{DE58D9BC-06FD-668D-E125-4BA0D3279F5B}"/>
              </a:ext>
            </a:extLst>
          </p:cNvPr>
          <p:cNvSpPr/>
          <p:nvPr/>
        </p:nvSpPr>
        <p:spPr>
          <a:xfrm>
            <a:off x="5905915" y="6465845"/>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D57FE0A3-4EA3-175C-A6A5-0D7E4F932235}"/>
              </a:ext>
            </a:extLst>
          </p:cNvPr>
          <p:cNvSpPr/>
          <p:nvPr/>
        </p:nvSpPr>
        <p:spPr>
          <a:xfrm>
            <a:off x="6026539" y="4804274"/>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9815881-8A63-E529-2C23-2987A146F3F7}"/>
              </a:ext>
            </a:extLst>
          </p:cNvPr>
          <p:cNvSpPr txBox="1"/>
          <p:nvPr/>
        </p:nvSpPr>
        <p:spPr>
          <a:xfrm>
            <a:off x="69542" y="2905681"/>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All</a:t>
            </a:r>
          </a:p>
        </p:txBody>
      </p:sp>
      <p:sp>
        <p:nvSpPr>
          <p:cNvPr id="8" name="Oval 7">
            <a:extLst>
              <a:ext uri="{FF2B5EF4-FFF2-40B4-BE49-F238E27FC236}">
                <a16:creationId xmlns:a16="http://schemas.microsoft.com/office/drawing/2014/main" id="{10D38E40-DEE6-B54F-9814-8DCE37FB614C}"/>
              </a:ext>
            </a:extLst>
          </p:cNvPr>
          <p:cNvSpPr/>
          <p:nvPr/>
        </p:nvSpPr>
        <p:spPr>
          <a:xfrm>
            <a:off x="6604174" y="616163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7" name="Oval 26">
            <a:extLst>
              <a:ext uri="{FF2B5EF4-FFF2-40B4-BE49-F238E27FC236}">
                <a16:creationId xmlns:a16="http://schemas.microsoft.com/office/drawing/2014/main" id="{3D3EB382-23C0-8855-CA7F-8763413FC46F}"/>
              </a:ext>
            </a:extLst>
          </p:cNvPr>
          <p:cNvSpPr/>
          <p:nvPr/>
        </p:nvSpPr>
        <p:spPr>
          <a:xfrm>
            <a:off x="6010012" y="595463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4" name="Oval 33">
            <a:extLst>
              <a:ext uri="{FF2B5EF4-FFF2-40B4-BE49-F238E27FC236}">
                <a16:creationId xmlns:a16="http://schemas.microsoft.com/office/drawing/2014/main" id="{56E741E5-8787-C9B2-4809-5BAAF389392A}"/>
              </a:ext>
            </a:extLst>
          </p:cNvPr>
          <p:cNvSpPr/>
          <p:nvPr/>
        </p:nvSpPr>
        <p:spPr>
          <a:xfrm>
            <a:off x="6307942" y="522916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78" name="Oval 77">
            <a:extLst>
              <a:ext uri="{FF2B5EF4-FFF2-40B4-BE49-F238E27FC236}">
                <a16:creationId xmlns:a16="http://schemas.microsoft.com/office/drawing/2014/main" id="{ACDEC916-CD36-2772-08D7-B68518B5878B}"/>
              </a:ext>
            </a:extLst>
          </p:cNvPr>
          <p:cNvSpPr/>
          <p:nvPr/>
        </p:nvSpPr>
        <p:spPr>
          <a:xfrm>
            <a:off x="7313270" y="525508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86" name="Oval 85">
            <a:extLst>
              <a:ext uri="{FF2B5EF4-FFF2-40B4-BE49-F238E27FC236}">
                <a16:creationId xmlns:a16="http://schemas.microsoft.com/office/drawing/2014/main" id="{5689FDA1-5F91-9308-918D-40DE7CBAAFDE}"/>
              </a:ext>
            </a:extLst>
          </p:cNvPr>
          <p:cNvSpPr/>
          <p:nvPr/>
        </p:nvSpPr>
        <p:spPr>
          <a:xfrm>
            <a:off x="6026539" y="458301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cxnSp>
        <p:nvCxnSpPr>
          <p:cNvPr id="91" name="Straight Arrow Connector 90">
            <a:extLst>
              <a:ext uri="{FF2B5EF4-FFF2-40B4-BE49-F238E27FC236}">
                <a16:creationId xmlns:a16="http://schemas.microsoft.com/office/drawing/2014/main" id="{0069D967-8876-380F-D679-3399432D793F}"/>
              </a:ext>
            </a:extLst>
          </p:cNvPr>
          <p:cNvCxnSpPr>
            <a:cxnSpLocks/>
          </p:cNvCxnSpPr>
          <p:nvPr/>
        </p:nvCxnSpPr>
        <p:spPr>
          <a:xfrm>
            <a:off x="6177852" y="4874874"/>
            <a:ext cx="116669" cy="29810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95" name="Straight Arrow Connector 94">
            <a:extLst>
              <a:ext uri="{FF2B5EF4-FFF2-40B4-BE49-F238E27FC236}">
                <a16:creationId xmlns:a16="http://schemas.microsoft.com/office/drawing/2014/main" id="{B652997F-44E1-9175-3AA3-8E8D609F03F7}"/>
              </a:ext>
            </a:extLst>
          </p:cNvPr>
          <p:cNvCxnSpPr>
            <a:cxnSpLocks/>
            <a:endCxn id="78" idx="2"/>
          </p:cNvCxnSpPr>
          <p:nvPr/>
        </p:nvCxnSpPr>
        <p:spPr>
          <a:xfrm>
            <a:off x="6241921" y="4929508"/>
            <a:ext cx="1071349" cy="41494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98" name="Oval 97">
            <a:extLst>
              <a:ext uri="{FF2B5EF4-FFF2-40B4-BE49-F238E27FC236}">
                <a16:creationId xmlns:a16="http://schemas.microsoft.com/office/drawing/2014/main" id="{3F12DF67-EF1E-1D38-63D3-93EA1C9D1A6D}"/>
              </a:ext>
            </a:extLst>
          </p:cNvPr>
          <p:cNvSpPr/>
          <p:nvPr/>
        </p:nvSpPr>
        <p:spPr>
          <a:xfrm>
            <a:off x="4854420" y="523301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101" name="Oval 100">
            <a:extLst>
              <a:ext uri="{FF2B5EF4-FFF2-40B4-BE49-F238E27FC236}">
                <a16:creationId xmlns:a16="http://schemas.microsoft.com/office/drawing/2014/main" id="{A2563581-AC55-BCBB-A08D-E08BB56C21F2}"/>
              </a:ext>
            </a:extLst>
          </p:cNvPr>
          <p:cNvSpPr/>
          <p:nvPr/>
        </p:nvSpPr>
        <p:spPr>
          <a:xfrm>
            <a:off x="5719124" y="523448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106" name="TextBox 105">
            <a:extLst>
              <a:ext uri="{FF2B5EF4-FFF2-40B4-BE49-F238E27FC236}">
                <a16:creationId xmlns:a16="http://schemas.microsoft.com/office/drawing/2014/main" id="{21DD2720-C7D3-1609-F473-6FBC83C8AC31}"/>
              </a:ext>
            </a:extLst>
          </p:cNvPr>
          <p:cNvSpPr txBox="1"/>
          <p:nvPr/>
        </p:nvSpPr>
        <p:spPr>
          <a:xfrm>
            <a:off x="29418" y="3533115"/>
            <a:ext cx="4320745" cy="1200329"/>
          </a:xfrm>
          <a:prstGeom prst="rect">
            <a:avLst/>
          </a:prstGeom>
          <a:noFill/>
        </p:spPr>
        <p:txBody>
          <a:bodyPr wrap="square" rtlCol="0">
            <a:spAutoFit/>
          </a:bodyPr>
          <a:lstStyle/>
          <a:p>
            <a:r>
              <a:rPr lang="en-US" sz="1200" b="1" dirty="0"/>
              <a:t>Team Tactical Principles </a:t>
            </a:r>
            <a:endParaRPr lang="en-US" sz="1200" dirty="0"/>
          </a:p>
          <a:p>
            <a:pPr marL="111125" indent="-111125">
              <a:buFont typeface="Arial" panose="020B0604020202020204" pitchFamily="34" charset="0"/>
              <a:buChar char="•"/>
            </a:pPr>
            <a:r>
              <a:rPr lang="en-US" sz="1200" dirty="0"/>
              <a:t>Do not play the ball forward</a:t>
            </a:r>
          </a:p>
          <a:p>
            <a:pPr marL="111125" indent="-111125">
              <a:buFont typeface="Arial" panose="020B0604020202020204" pitchFamily="34" charset="0"/>
              <a:buChar char="•"/>
            </a:pPr>
            <a:r>
              <a:rPr lang="en-US" sz="1200" dirty="0"/>
              <a:t>Option 1 back to a center midfields</a:t>
            </a:r>
          </a:p>
          <a:p>
            <a:pPr marL="111125" indent="-111125">
              <a:buFont typeface="Arial" panose="020B0604020202020204" pitchFamily="34" charset="0"/>
              <a:buChar char="•"/>
            </a:pPr>
            <a:r>
              <a:rPr lang="en-US" sz="1200" dirty="0"/>
              <a:t>Option 2 out to a winger</a:t>
            </a:r>
          </a:p>
          <a:p>
            <a:pPr marL="111125" indent="-111125">
              <a:buFont typeface="Arial" panose="020B0604020202020204" pitchFamily="34" charset="0"/>
              <a:buChar char="•"/>
            </a:pPr>
            <a:r>
              <a:rPr lang="en-US" sz="1200" dirty="0"/>
              <a:t>Option 3 back to the center back</a:t>
            </a:r>
          </a:p>
          <a:p>
            <a:pPr marL="111125" indent="-111125">
              <a:buFont typeface="Arial" panose="020B0604020202020204" pitchFamily="34" charset="0"/>
              <a:buChar char="•"/>
            </a:pPr>
            <a:endParaRPr lang="en-US" sz="1200" dirty="0"/>
          </a:p>
        </p:txBody>
      </p:sp>
      <p:cxnSp>
        <p:nvCxnSpPr>
          <p:cNvPr id="108" name="Straight Arrow Connector 107">
            <a:extLst>
              <a:ext uri="{FF2B5EF4-FFF2-40B4-BE49-F238E27FC236}">
                <a16:creationId xmlns:a16="http://schemas.microsoft.com/office/drawing/2014/main" id="{FAD7D1BC-6CC0-10C0-AA8F-23B698FD36FF}"/>
              </a:ext>
            </a:extLst>
          </p:cNvPr>
          <p:cNvCxnSpPr>
            <a:cxnSpLocks/>
          </p:cNvCxnSpPr>
          <p:nvPr/>
        </p:nvCxnSpPr>
        <p:spPr>
          <a:xfrm>
            <a:off x="6046569" y="4932949"/>
            <a:ext cx="45815" cy="100246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3" name="TextBox 112">
            <a:extLst>
              <a:ext uri="{FF2B5EF4-FFF2-40B4-BE49-F238E27FC236}">
                <a16:creationId xmlns:a16="http://schemas.microsoft.com/office/drawing/2014/main" id="{538F2697-9606-5694-5070-52632B7170EF}"/>
              </a:ext>
            </a:extLst>
          </p:cNvPr>
          <p:cNvSpPr txBox="1"/>
          <p:nvPr/>
        </p:nvSpPr>
        <p:spPr>
          <a:xfrm>
            <a:off x="6241520" y="4949206"/>
            <a:ext cx="308098" cy="369332"/>
          </a:xfrm>
          <a:prstGeom prst="rect">
            <a:avLst/>
          </a:prstGeom>
          <a:noFill/>
        </p:spPr>
        <p:txBody>
          <a:bodyPr wrap="none" rtlCol="0">
            <a:spAutoFit/>
          </a:bodyPr>
          <a:lstStyle/>
          <a:p>
            <a:r>
              <a:rPr lang="en-US" dirty="0"/>
              <a:t>1</a:t>
            </a:r>
          </a:p>
        </p:txBody>
      </p:sp>
      <p:sp>
        <p:nvSpPr>
          <p:cNvPr id="115" name="TextBox 114">
            <a:extLst>
              <a:ext uri="{FF2B5EF4-FFF2-40B4-BE49-F238E27FC236}">
                <a16:creationId xmlns:a16="http://schemas.microsoft.com/office/drawing/2014/main" id="{8EAA45AA-8273-1A76-EB35-EC9AD5D5BBC3}"/>
              </a:ext>
            </a:extLst>
          </p:cNvPr>
          <p:cNvSpPr txBox="1"/>
          <p:nvPr/>
        </p:nvSpPr>
        <p:spPr>
          <a:xfrm>
            <a:off x="6866065" y="4769101"/>
            <a:ext cx="308098" cy="369332"/>
          </a:xfrm>
          <a:prstGeom prst="rect">
            <a:avLst/>
          </a:prstGeom>
          <a:noFill/>
        </p:spPr>
        <p:txBody>
          <a:bodyPr wrap="none" rtlCol="0">
            <a:spAutoFit/>
          </a:bodyPr>
          <a:lstStyle/>
          <a:p>
            <a:r>
              <a:rPr lang="en-US" dirty="0"/>
              <a:t>2</a:t>
            </a:r>
          </a:p>
        </p:txBody>
      </p:sp>
      <p:sp>
        <p:nvSpPr>
          <p:cNvPr id="117" name="TextBox 116">
            <a:extLst>
              <a:ext uri="{FF2B5EF4-FFF2-40B4-BE49-F238E27FC236}">
                <a16:creationId xmlns:a16="http://schemas.microsoft.com/office/drawing/2014/main" id="{9A63CDC3-7CCD-E99D-9C83-723C83B8297B}"/>
              </a:ext>
            </a:extLst>
          </p:cNvPr>
          <p:cNvSpPr txBox="1"/>
          <p:nvPr/>
        </p:nvSpPr>
        <p:spPr>
          <a:xfrm>
            <a:off x="6017745" y="5330956"/>
            <a:ext cx="308098" cy="369332"/>
          </a:xfrm>
          <a:prstGeom prst="rect">
            <a:avLst/>
          </a:prstGeom>
          <a:noFill/>
        </p:spPr>
        <p:txBody>
          <a:bodyPr wrap="none" rtlCol="0">
            <a:spAutoFit/>
          </a:bodyPr>
          <a:lstStyle/>
          <a:p>
            <a:r>
              <a:rPr lang="en-US" dirty="0"/>
              <a:t>3</a:t>
            </a:r>
          </a:p>
        </p:txBody>
      </p:sp>
    </p:spTree>
    <p:extLst>
      <p:ext uri="{BB962C8B-B14F-4D97-AF65-F5344CB8AC3E}">
        <p14:creationId xmlns:p14="http://schemas.microsoft.com/office/powerpoint/2010/main" val="416631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5CD76D-15B0-3F5E-D005-37A83FF38F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43C29C-51D3-EAF4-4429-153A3ECAAA8A}"/>
              </a:ext>
            </a:extLst>
          </p:cNvPr>
          <p:cNvSpPr>
            <a:spLocks noGrp="1"/>
          </p:cNvSpPr>
          <p:nvPr>
            <p:ph type="title"/>
          </p:nvPr>
        </p:nvSpPr>
        <p:spPr>
          <a:xfrm>
            <a:off x="1196405" y="-6147"/>
            <a:ext cx="10118558" cy="1325563"/>
          </a:xfrm>
        </p:spPr>
        <p:txBody>
          <a:bodyPr/>
          <a:lstStyle/>
          <a:p>
            <a:r>
              <a:rPr lang="en-US" dirty="0"/>
              <a:t>Sub-Phase: Free-Kick</a:t>
            </a:r>
          </a:p>
        </p:txBody>
      </p:sp>
      <p:sp>
        <p:nvSpPr>
          <p:cNvPr id="5" name="Slide Number Placeholder 4">
            <a:extLst>
              <a:ext uri="{FF2B5EF4-FFF2-40B4-BE49-F238E27FC236}">
                <a16:creationId xmlns:a16="http://schemas.microsoft.com/office/drawing/2014/main" id="{6955610B-BB09-1C4A-20F8-DDC8638C0BD0}"/>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14</a:t>
            </a:fld>
            <a:endParaRPr lang="en-US" dirty="0"/>
          </a:p>
        </p:txBody>
      </p:sp>
      <p:sp>
        <p:nvSpPr>
          <p:cNvPr id="6" name="TextBox 5">
            <a:extLst>
              <a:ext uri="{FF2B5EF4-FFF2-40B4-BE49-F238E27FC236}">
                <a16:creationId xmlns:a16="http://schemas.microsoft.com/office/drawing/2014/main" id="{58A3F071-53AF-5AB2-0F4B-AB0E2676E98E}"/>
              </a:ext>
            </a:extLst>
          </p:cNvPr>
          <p:cNvSpPr txBox="1"/>
          <p:nvPr/>
        </p:nvSpPr>
        <p:spPr>
          <a:xfrm>
            <a:off x="218439" y="1365723"/>
            <a:ext cx="6096814" cy="1077218"/>
          </a:xfrm>
          <a:prstGeom prst="rect">
            <a:avLst/>
          </a:prstGeom>
          <a:noFill/>
        </p:spPr>
        <p:txBody>
          <a:bodyPr wrap="square" rtlCol="0">
            <a:spAutoFit/>
          </a:bodyPr>
          <a:lstStyle/>
          <a:p>
            <a:r>
              <a:rPr lang="en-US" sz="1600" b="1" dirty="0"/>
              <a:t>Phase</a:t>
            </a:r>
            <a:r>
              <a:rPr lang="en-US" sz="1600" dirty="0"/>
              <a:t>: In-possession (attacking)</a:t>
            </a:r>
          </a:p>
          <a:p>
            <a:r>
              <a:rPr lang="en-US" sz="1600" b="1" dirty="0"/>
              <a:t>Sub-Phase</a:t>
            </a:r>
            <a:r>
              <a:rPr lang="en-US" sz="1600" dirty="0"/>
              <a:t>: Free kick (direct or indirect)</a:t>
            </a:r>
          </a:p>
          <a:p>
            <a:r>
              <a:rPr lang="en-US" sz="1600" b="1" dirty="0"/>
              <a:t>Key Performance Objective</a:t>
            </a:r>
            <a:r>
              <a:rPr lang="en-US" sz="1600" dirty="0"/>
              <a:t>: In the attacking half generate a shot on goal at least 90% of the time</a:t>
            </a:r>
          </a:p>
        </p:txBody>
      </p:sp>
      <p:sp>
        <p:nvSpPr>
          <p:cNvPr id="7" name="TextBox 6">
            <a:extLst>
              <a:ext uri="{FF2B5EF4-FFF2-40B4-BE49-F238E27FC236}">
                <a16:creationId xmlns:a16="http://schemas.microsoft.com/office/drawing/2014/main" id="{AA6C1B44-E812-3319-FDC9-84F79EC2E373}"/>
              </a:ext>
            </a:extLst>
          </p:cNvPr>
          <p:cNvSpPr txBox="1"/>
          <p:nvPr/>
        </p:nvSpPr>
        <p:spPr>
          <a:xfrm>
            <a:off x="6055134" y="1113646"/>
            <a:ext cx="6096814" cy="830997"/>
          </a:xfrm>
          <a:prstGeom prst="rect">
            <a:avLst/>
          </a:prstGeom>
          <a:noFill/>
        </p:spPr>
        <p:txBody>
          <a:bodyPr wrap="square" rtlCol="0">
            <a:spAutoFit/>
          </a:bodyPr>
          <a:lstStyle/>
          <a:p>
            <a:r>
              <a:rPr lang="en-US" sz="1600" b="1" dirty="0"/>
              <a:t>Principles</a:t>
            </a:r>
          </a:p>
          <a:p>
            <a:pPr marL="285750" indent="-285750">
              <a:buFont typeface="Arial" panose="020B0604020202020204" pitchFamily="34" charset="0"/>
              <a:buChar char="•"/>
            </a:pPr>
            <a:r>
              <a:rPr lang="en-US" sz="1600" dirty="0"/>
              <a:t>Vultures prevent counter-attack and get garbage </a:t>
            </a:r>
          </a:p>
          <a:p>
            <a:pPr marL="285750" indent="-285750">
              <a:buFont typeface="Arial" panose="020B0604020202020204" pitchFamily="34" charset="0"/>
              <a:buChar char="•"/>
            </a:pPr>
            <a:r>
              <a:rPr lang="en-US" sz="1600" dirty="0"/>
              <a:t>Mass numbers in the box for rebound</a:t>
            </a:r>
          </a:p>
        </p:txBody>
      </p:sp>
      <p:cxnSp>
        <p:nvCxnSpPr>
          <p:cNvPr id="9" name="Straight Connector 8">
            <a:extLst>
              <a:ext uri="{FF2B5EF4-FFF2-40B4-BE49-F238E27FC236}">
                <a16:creationId xmlns:a16="http://schemas.microsoft.com/office/drawing/2014/main" id="{78286BAC-A7B6-49CF-914D-759EB71F005A}"/>
              </a:ext>
            </a:extLst>
          </p:cNvPr>
          <p:cNvCxnSpPr/>
          <p:nvPr/>
        </p:nvCxnSpPr>
        <p:spPr>
          <a:xfrm flipV="1">
            <a:off x="49873" y="2871707"/>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D0464EA1-D27B-9245-CD1D-6CCDB6E20DA7}"/>
              </a:ext>
            </a:extLst>
          </p:cNvPr>
          <p:cNvSpPr txBox="1"/>
          <p:nvPr/>
        </p:nvSpPr>
        <p:spPr>
          <a:xfrm>
            <a:off x="1745" y="3376387"/>
            <a:ext cx="4184223" cy="646331"/>
          </a:xfrm>
          <a:prstGeom prst="rect">
            <a:avLst/>
          </a:prstGeom>
          <a:noFill/>
        </p:spPr>
        <p:txBody>
          <a:bodyPr wrap="square" rtlCol="0">
            <a:spAutoFit/>
          </a:bodyPr>
          <a:lstStyle/>
          <a:p>
            <a:r>
              <a:rPr lang="en-US" sz="1200" b="1" dirty="0"/>
              <a:t>Team Tactical Principles in our Defending Half</a:t>
            </a:r>
          </a:p>
          <a:p>
            <a:pPr marL="171450" indent="-171450">
              <a:buFont typeface="Arial" panose="020B0604020202020204" pitchFamily="34" charset="0"/>
              <a:buChar char="•"/>
            </a:pPr>
            <a:r>
              <a:rPr lang="en-US" sz="1200" dirty="0"/>
              <a:t>Play it short</a:t>
            </a:r>
          </a:p>
          <a:p>
            <a:pPr marL="171450" indent="-171450">
              <a:buFont typeface="Arial" panose="020B0604020202020204" pitchFamily="34" charset="0"/>
              <a:buChar char="•"/>
            </a:pPr>
            <a:r>
              <a:rPr lang="en-US" sz="1200" dirty="0"/>
              <a:t>Start build-up</a:t>
            </a:r>
          </a:p>
        </p:txBody>
      </p:sp>
      <p:sp>
        <p:nvSpPr>
          <p:cNvPr id="40" name="TextBox 39">
            <a:extLst>
              <a:ext uri="{FF2B5EF4-FFF2-40B4-BE49-F238E27FC236}">
                <a16:creationId xmlns:a16="http://schemas.microsoft.com/office/drawing/2014/main" id="{17A69E19-28B9-0C07-2BB1-304CB106BF55}"/>
              </a:ext>
            </a:extLst>
          </p:cNvPr>
          <p:cNvSpPr txBox="1"/>
          <p:nvPr/>
        </p:nvSpPr>
        <p:spPr>
          <a:xfrm>
            <a:off x="8079078" y="2968375"/>
            <a:ext cx="4112921" cy="1200329"/>
          </a:xfrm>
          <a:prstGeom prst="rect">
            <a:avLst/>
          </a:prstGeom>
          <a:noFill/>
        </p:spPr>
        <p:txBody>
          <a:bodyPr wrap="square" rtlCol="0">
            <a:spAutoFit/>
          </a:bodyPr>
          <a:lstStyle/>
          <a:p>
            <a:r>
              <a:rPr lang="en-US" sz="1200" b="1" dirty="0"/>
              <a:t>Kicker (assistant kicker if indirect)</a:t>
            </a:r>
          </a:p>
          <a:p>
            <a:pPr marL="111125" indent="-111125">
              <a:buFont typeface="Arial" panose="020B0604020202020204" pitchFamily="34" charset="0"/>
              <a:buChar char="•"/>
            </a:pPr>
            <a:r>
              <a:rPr lang="en-US" sz="1200" dirty="0"/>
              <a:t>If out of shooting range and within crossing range aim for far post</a:t>
            </a:r>
          </a:p>
          <a:p>
            <a:pPr marL="111125" indent="-111125">
              <a:buFont typeface="Arial" panose="020B0604020202020204" pitchFamily="34" charset="0"/>
              <a:buChar char="•"/>
            </a:pPr>
            <a:r>
              <a:rPr lang="en-US" sz="1200" dirty="0"/>
              <a:t>If within shooting range shoot to ensure it is on target so we can get a rebound</a:t>
            </a:r>
          </a:p>
          <a:p>
            <a:pPr marL="111125" indent="-111125">
              <a:buFont typeface="Arial" panose="020B0604020202020204" pitchFamily="34" charset="0"/>
              <a:buChar char="•"/>
            </a:pPr>
            <a:r>
              <a:rPr lang="en-US" sz="1200" dirty="0"/>
              <a:t>If it is in the defensive third make the safest pass possible</a:t>
            </a:r>
          </a:p>
        </p:txBody>
      </p:sp>
      <p:sp>
        <p:nvSpPr>
          <p:cNvPr id="41" name="TextBox 40">
            <a:extLst>
              <a:ext uri="{FF2B5EF4-FFF2-40B4-BE49-F238E27FC236}">
                <a16:creationId xmlns:a16="http://schemas.microsoft.com/office/drawing/2014/main" id="{B3205D8E-2AEF-0C22-82D2-0650EF8F43EE}"/>
              </a:ext>
            </a:extLst>
          </p:cNvPr>
          <p:cNvSpPr txBox="1"/>
          <p:nvPr/>
        </p:nvSpPr>
        <p:spPr>
          <a:xfrm>
            <a:off x="8112875" y="6207568"/>
            <a:ext cx="3754124" cy="461665"/>
          </a:xfrm>
          <a:prstGeom prst="rect">
            <a:avLst/>
          </a:prstGeom>
          <a:noFill/>
        </p:spPr>
        <p:txBody>
          <a:bodyPr wrap="square" rtlCol="0">
            <a:spAutoFit/>
          </a:bodyPr>
          <a:lstStyle/>
          <a:p>
            <a:r>
              <a:rPr lang="en-US" sz="1200" b="1" dirty="0"/>
              <a:t>Keeper</a:t>
            </a:r>
          </a:p>
          <a:p>
            <a:pPr marL="111125" indent="-111125">
              <a:buFont typeface="Arial" panose="020B0604020202020204" pitchFamily="34" charset="0"/>
              <a:buChar char="•"/>
            </a:pPr>
            <a:r>
              <a:rPr lang="en-US" sz="1200" dirty="0"/>
              <a:t>Play forward as a sweeper behind our defenders</a:t>
            </a:r>
          </a:p>
        </p:txBody>
      </p:sp>
      <p:sp>
        <p:nvSpPr>
          <p:cNvPr id="3" name="TextBox 2">
            <a:extLst>
              <a:ext uri="{FF2B5EF4-FFF2-40B4-BE49-F238E27FC236}">
                <a16:creationId xmlns:a16="http://schemas.microsoft.com/office/drawing/2014/main" id="{54977AB7-F02D-3C16-F971-B699F6A15C5C}"/>
              </a:ext>
            </a:extLst>
          </p:cNvPr>
          <p:cNvSpPr txBox="1"/>
          <p:nvPr/>
        </p:nvSpPr>
        <p:spPr>
          <a:xfrm>
            <a:off x="49873" y="2941532"/>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All</a:t>
            </a:r>
          </a:p>
        </p:txBody>
      </p:sp>
      <p:grpSp>
        <p:nvGrpSpPr>
          <p:cNvPr id="8" name="Group 7">
            <a:extLst>
              <a:ext uri="{FF2B5EF4-FFF2-40B4-BE49-F238E27FC236}">
                <a16:creationId xmlns:a16="http://schemas.microsoft.com/office/drawing/2014/main" id="{152DDF1D-09D0-6A99-B894-397527666F58}"/>
              </a:ext>
            </a:extLst>
          </p:cNvPr>
          <p:cNvGrpSpPr/>
          <p:nvPr/>
        </p:nvGrpSpPr>
        <p:grpSpPr>
          <a:xfrm rot="10800000">
            <a:off x="4375674" y="3532447"/>
            <a:ext cx="3597567" cy="2823903"/>
            <a:chOff x="3891280" y="3158822"/>
            <a:chExt cx="4409440" cy="3262933"/>
          </a:xfrm>
        </p:grpSpPr>
        <p:sp>
          <p:nvSpPr>
            <p:cNvPr id="17" name="Rectangle 16">
              <a:extLst>
                <a:ext uri="{FF2B5EF4-FFF2-40B4-BE49-F238E27FC236}">
                  <a16:creationId xmlns:a16="http://schemas.microsoft.com/office/drawing/2014/main" id="{97D078D3-B837-4779-CB93-FFFB083CF776}"/>
                </a:ext>
              </a:extLst>
            </p:cNvPr>
            <p:cNvSpPr/>
            <p:nvPr/>
          </p:nvSpPr>
          <p:spPr>
            <a:xfrm>
              <a:off x="3891280" y="3159759"/>
              <a:ext cx="4409440" cy="3190874"/>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81843639-798C-9FA2-7A18-9AEC069ED6A3}"/>
                </a:ext>
              </a:extLst>
            </p:cNvPr>
            <p:cNvSpPr/>
            <p:nvPr/>
          </p:nvSpPr>
          <p:spPr>
            <a:xfrm>
              <a:off x="5118100" y="5439093"/>
              <a:ext cx="1955800" cy="9144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78F1485-925E-7455-3D0D-A01C48FA37AF}"/>
                </a:ext>
              </a:extLst>
            </p:cNvPr>
            <p:cNvSpPr/>
            <p:nvPr/>
          </p:nvSpPr>
          <p:spPr>
            <a:xfrm>
              <a:off x="5791200" y="6350635"/>
              <a:ext cx="690880" cy="71120"/>
            </a:xfrm>
            <a:prstGeom prst="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93918443-48A9-7FF3-2389-E16C9C23D460}"/>
                </a:ext>
              </a:extLst>
            </p:cNvPr>
            <p:cNvSpPr/>
            <p:nvPr/>
          </p:nvSpPr>
          <p:spPr>
            <a:xfrm>
              <a:off x="5647690" y="5989796"/>
              <a:ext cx="977900" cy="36512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0F8EA5C3-BD9D-CD75-4676-F7E72B015702}"/>
                </a:ext>
              </a:extLst>
            </p:cNvPr>
            <p:cNvSpPr/>
            <p:nvPr/>
          </p:nvSpPr>
          <p:spPr>
            <a:xfrm>
              <a:off x="5679440" y="3158822"/>
              <a:ext cx="721360" cy="760403"/>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C433B7E9-DB38-132D-B3B0-9454D9ECF682}"/>
                </a:ext>
              </a:extLst>
            </p:cNvPr>
            <p:cNvCxnSpPr/>
            <p:nvPr/>
          </p:nvCxnSpPr>
          <p:spPr>
            <a:xfrm>
              <a:off x="3891280" y="3547923"/>
              <a:ext cx="4409440" cy="0"/>
            </a:xfrm>
            <a:prstGeom prst="line">
              <a:avLst/>
            </a:prstGeom>
          </p:spPr>
          <p:style>
            <a:lnRef idx="2">
              <a:schemeClr val="dk1"/>
            </a:lnRef>
            <a:fillRef idx="0">
              <a:schemeClr val="dk1"/>
            </a:fillRef>
            <a:effectRef idx="1">
              <a:schemeClr val="dk1"/>
            </a:effectRef>
            <a:fontRef idx="minor">
              <a:schemeClr val="tx1"/>
            </a:fontRef>
          </p:style>
        </p:cxnSp>
      </p:grpSp>
      <p:sp>
        <p:nvSpPr>
          <p:cNvPr id="62" name="Oval 61">
            <a:extLst>
              <a:ext uri="{FF2B5EF4-FFF2-40B4-BE49-F238E27FC236}">
                <a16:creationId xmlns:a16="http://schemas.microsoft.com/office/drawing/2014/main" id="{BCD5CD51-FA47-9BB4-2A1F-0095395B7B2A}"/>
              </a:ext>
            </a:extLst>
          </p:cNvPr>
          <p:cNvSpPr/>
          <p:nvPr/>
        </p:nvSpPr>
        <p:spPr>
          <a:xfrm>
            <a:off x="4821672" y="4557855"/>
            <a:ext cx="99472" cy="10838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4C2238C6-338E-481E-21CC-6A3CE05A148B}"/>
              </a:ext>
            </a:extLst>
          </p:cNvPr>
          <p:cNvSpPr/>
          <p:nvPr/>
        </p:nvSpPr>
        <p:spPr>
          <a:xfrm>
            <a:off x="6092162" y="3623120"/>
            <a:ext cx="140312" cy="154701"/>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a:extLst>
              <a:ext uri="{FF2B5EF4-FFF2-40B4-BE49-F238E27FC236}">
                <a16:creationId xmlns:a16="http://schemas.microsoft.com/office/drawing/2014/main" id="{E5E16D52-E507-C95E-5EC7-460500CF0474}"/>
              </a:ext>
            </a:extLst>
          </p:cNvPr>
          <p:cNvSpPr txBox="1"/>
          <p:nvPr/>
        </p:nvSpPr>
        <p:spPr>
          <a:xfrm>
            <a:off x="8056888" y="4133172"/>
            <a:ext cx="3935894" cy="1015663"/>
          </a:xfrm>
          <a:prstGeom prst="rect">
            <a:avLst/>
          </a:prstGeom>
          <a:noFill/>
        </p:spPr>
        <p:txBody>
          <a:bodyPr wrap="square" rtlCol="0">
            <a:spAutoFit/>
          </a:bodyPr>
          <a:lstStyle/>
          <a:p>
            <a:r>
              <a:rPr lang="en-US" sz="1200" b="1" dirty="0"/>
              <a:t>Vultures</a:t>
            </a:r>
          </a:p>
          <a:p>
            <a:pPr marL="111125" indent="-111125">
              <a:buFont typeface="Arial" panose="020B0604020202020204" pitchFamily="34" charset="0"/>
              <a:buChar char="•"/>
            </a:pPr>
            <a:r>
              <a:rPr lang="en-US" sz="1200" dirty="0"/>
              <a:t>This will be a combination of a midfielder and a defender or two midfielders</a:t>
            </a:r>
          </a:p>
          <a:p>
            <a:pPr marL="111125" indent="-111125">
              <a:buFont typeface="Arial" panose="020B0604020202020204" pitchFamily="34" charset="0"/>
              <a:buChar char="•"/>
            </a:pPr>
            <a:r>
              <a:rPr lang="en-US" sz="1200" dirty="0"/>
              <a:t>Stay above the 18 looking for a rebound</a:t>
            </a:r>
          </a:p>
          <a:p>
            <a:pPr marL="111125" indent="-111125">
              <a:buFont typeface="Arial" panose="020B0604020202020204" pitchFamily="34" charset="0"/>
              <a:buChar char="•"/>
            </a:pPr>
            <a:r>
              <a:rPr lang="en-US" sz="1200" dirty="0"/>
              <a:t>Prevent a counter-attack</a:t>
            </a:r>
          </a:p>
        </p:txBody>
      </p:sp>
      <p:cxnSp>
        <p:nvCxnSpPr>
          <p:cNvPr id="36" name="Straight Arrow Connector 35">
            <a:extLst>
              <a:ext uri="{FF2B5EF4-FFF2-40B4-BE49-F238E27FC236}">
                <a16:creationId xmlns:a16="http://schemas.microsoft.com/office/drawing/2014/main" id="{F0C789AD-CC99-D3A8-8771-B2C50B383989}"/>
              </a:ext>
            </a:extLst>
          </p:cNvPr>
          <p:cNvCxnSpPr>
            <a:cxnSpLocks/>
          </p:cNvCxnSpPr>
          <p:nvPr/>
        </p:nvCxnSpPr>
        <p:spPr>
          <a:xfrm flipV="1">
            <a:off x="5004791" y="3869891"/>
            <a:ext cx="1435129" cy="75129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 name="Oval 10">
            <a:extLst>
              <a:ext uri="{FF2B5EF4-FFF2-40B4-BE49-F238E27FC236}">
                <a16:creationId xmlns:a16="http://schemas.microsoft.com/office/drawing/2014/main" id="{44311960-6DDC-C83C-D317-95B50DAF3D55}"/>
              </a:ext>
            </a:extLst>
          </p:cNvPr>
          <p:cNvSpPr/>
          <p:nvPr/>
        </p:nvSpPr>
        <p:spPr>
          <a:xfrm>
            <a:off x="5864818" y="4931179"/>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12" name="Oval 11">
            <a:extLst>
              <a:ext uri="{FF2B5EF4-FFF2-40B4-BE49-F238E27FC236}">
                <a16:creationId xmlns:a16="http://schemas.microsoft.com/office/drawing/2014/main" id="{479973B1-D055-F079-78D3-CDEFBBE5BD60}"/>
              </a:ext>
            </a:extLst>
          </p:cNvPr>
          <p:cNvSpPr/>
          <p:nvPr/>
        </p:nvSpPr>
        <p:spPr>
          <a:xfrm>
            <a:off x="4697214" y="472166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13" name="Oval 12">
            <a:extLst>
              <a:ext uri="{FF2B5EF4-FFF2-40B4-BE49-F238E27FC236}">
                <a16:creationId xmlns:a16="http://schemas.microsoft.com/office/drawing/2014/main" id="{2BF8E61A-9280-4375-4E8F-DECB7E5AF420}"/>
              </a:ext>
            </a:extLst>
          </p:cNvPr>
          <p:cNvSpPr/>
          <p:nvPr/>
        </p:nvSpPr>
        <p:spPr>
          <a:xfrm>
            <a:off x="6215727" y="4015477"/>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14" name="Oval 13">
            <a:extLst>
              <a:ext uri="{FF2B5EF4-FFF2-40B4-BE49-F238E27FC236}">
                <a16:creationId xmlns:a16="http://schemas.microsoft.com/office/drawing/2014/main" id="{B17A89F8-BC68-FEDA-6A61-79865F86A88B}"/>
              </a:ext>
            </a:extLst>
          </p:cNvPr>
          <p:cNvSpPr/>
          <p:nvPr/>
        </p:nvSpPr>
        <p:spPr>
          <a:xfrm>
            <a:off x="6372514" y="586038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15" name="Oval 14">
            <a:extLst>
              <a:ext uri="{FF2B5EF4-FFF2-40B4-BE49-F238E27FC236}">
                <a16:creationId xmlns:a16="http://schemas.microsoft.com/office/drawing/2014/main" id="{AF4A2929-4048-CC15-7878-51138BF01E31}"/>
              </a:ext>
            </a:extLst>
          </p:cNvPr>
          <p:cNvSpPr/>
          <p:nvPr/>
        </p:nvSpPr>
        <p:spPr>
          <a:xfrm>
            <a:off x="5753801" y="587775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16" name="Oval 15">
            <a:extLst>
              <a:ext uri="{FF2B5EF4-FFF2-40B4-BE49-F238E27FC236}">
                <a16:creationId xmlns:a16="http://schemas.microsoft.com/office/drawing/2014/main" id="{8CE3FEFC-2D8F-EB0E-69CF-138A4D394CCE}"/>
              </a:ext>
            </a:extLst>
          </p:cNvPr>
          <p:cNvSpPr/>
          <p:nvPr/>
        </p:nvSpPr>
        <p:spPr>
          <a:xfrm>
            <a:off x="6514320" y="4666239"/>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18" name="Oval 17">
            <a:extLst>
              <a:ext uri="{FF2B5EF4-FFF2-40B4-BE49-F238E27FC236}">
                <a16:creationId xmlns:a16="http://schemas.microsoft.com/office/drawing/2014/main" id="{7C1BDE8B-8008-0FD8-AF20-6D0CCFDE874C}"/>
              </a:ext>
            </a:extLst>
          </p:cNvPr>
          <p:cNvSpPr/>
          <p:nvPr/>
        </p:nvSpPr>
        <p:spPr>
          <a:xfrm>
            <a:off x="6525663" y="395442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19" name="Oval 18">
            <a:extLst>
              <a:ext uri="{FF2B5EF4-FFF2-40B4-BE49-F238E27FC236}">
                <a16:creationId xmlns:a16="http://schemas.microsoft.com/office/drawing/2014/main" id="{4B4E3954-4A28-3D19-59DD-5C5D8B779DEC}"/>
              </a:ext>
            </a:extLst>
          </p:cNvPr>
          <p:cNvSpPr/>
          <p:nvPr/>
        </p:nvSpPr>
        <p:spPr>
          <a:xfrm>
            <a:off x="6448148" y="4152975"/>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4" name="TextBox 33">
            <a:extLst>
              <a:ext uri="{FF2B5EF4-FFF2-40B4-BE49-F238E27FC236}">
                <a16:creationId xmlns:a16="http://schemas.microsoft.com/office/drawing/2014/main" id="{854345FC-D5FE-FE80-EAAE-24A8033A49C2}"/>
              </a:ext>
            </a:extLst>
          </p:cNvPr>
          <p:cNvSpPr txBox="1"/>
          <p:nvPr/>
        </p:nvSpPr>
        <p:spPr>
          <a:xfrm>
            <a:off x="8021990" y="5745902"/>
            <a:ext cx="3935894" cy="461665"/>
          </a:xfrm>
          <a:prstGeom prst="rect">
            <a:avLst/>
          </a:prstGeom>
          <a:noFill/>
        </p:spPr>
        <p:txBody>
          <a:bodyPr wrap="square" rtlCol="0">
            <a:spAutoFit/>
          </a:bodyPr>
          <a:lstStyle/>
          <a:p>
            <a:r>
              <a:rPr lang="en-US" sz="1200" b="1" dirty="0"/>
              <a:t>Defenders</a:t>
            </a:r>
          </a:p>
          <a:p>
            <a:pPr marL="111125" indent="-111125">
              <a:buFont typeface="Arial" panose="020B0604020202020204" pitchFamily="34" charset="0"/>
              <a:buChar char="•"/>
            </a:pPr>
            <a:r>
              <a:rPr lang="en-US" sz="1200" dirty="0"/>
              <a:t>Play compact in central channel to deny counter-attack</a:t>
            </a:r>
          </a:p>
        </p:txBody>
      </p:sp>
      <p:sp>
        <p:nvSpPr>
          <p:cNvPr id="20" name="TextBox 19">
            <a:extLst>
              <a:ext uri="{FF2B5EF4-FFF2-40B4-BE49-F238E27FC236}">
                <a16:creationId xmlns:a16="http://schemas.microsoft.com/office/drawing/2014/main" id="{FED6E3C4-F940-74D9-6A48-CE7B14D44F62}"/>
              </a:ext>
            </a:extLst>
          </p:cNvPr>
          <p:cNvSpPr txBox="1"/>
          <p:nvPr/>
        </p:nvSpPr>
        <p:spPr>
          <a:xfrm>
            <a:off x="41509" y="4191228"/>
            <a:ext cx="4373259" cy="1015663"/>
          </a:xfrm>
          <a:prstGeom prst="rect">
            <a:avLst/>
          </a:prstGeom>
          <a:noFill/>
        </p:spPr>
        <p:txBody>
          <a:bodyPr wrap="square" rtlCol="0">
            <a:spAutoFit/>
          </a:bodyPr>
          <a:lstStyle/>
          <a:p>
            <a:r>
              <a:rPr lang="en-US" sz="1200" b="1" dirty="0"/>
              <a:t>Team Tactical Principles Crossing Range (5+ yards outside 18)</a:t>
            </a:r>
          </a:p>
          <a:p>
            <a:pPr marL="171450" indent="-171450">
              <a:buFont typeface="Arial" panose="020B0604020202020204" pitchFamily="34" charset="0"/>
              <a:buChar char="•"/>
            </a:pPr>
            <a:r>
              <a:rPr lang="en-US" sz="1200" dirty="0"/>
              <a:t>Chip to the far post</a:t>
            </a:r>
          </a:p>
          <a:p>
            <a:pPr marL="171450" indent="-171450">
              <a:buFont typeface="Arial" panose="020B0604020202020204" pitchFamily="34" charset="0"/>
              <a:buChar char="•"/>
            </a:pPr>
            <a:r>
              <a:rPr lang="en-US" sz="1200" dirty="0"/>
              <a:t>2 vultures (Midfield and Defender)</a:t>
            </a:r>
          </a:p>
          <a:p>
            <a:pPr marL="171450" indent="-171450">
              <a:buFont typeface="Arial" panose="020B0604020202020204" pitchFamily="34" charset="0"/>
              <a:buChar char="•"/>
            </a:pPr>
            <a:r>
              <a:rPr lang="en-US" sz="1200" dirty="0"/>
              <a:t>Mass numbers far post</a:t>
            </a:r>
          </a:p>
        </p:txBody>
      </p:sp>
      <p:sp>
        <p:nvSpPr>
          <p:cNvPr id="21" name="TextBox 20">
            <a:extLst>
              <a:ext uri="{FF2B5EF4-FFF2-40B4-BE49-F238E27FC236}">
                <a16:creationId xmlns:a16="http://schemas.microsoft.com/office/drawing/2014/main" id="{BD3E1DC6-7364-2BCE-56AF-2F433B65A374}"/>
              </a:ext>
            </a:extLst>
          </p:cNvPr>
          <p:cNvSpPr txBox="1"/>
          <p:nvPr/>
        </p:nvSpPr>
        <p:spPr>
          <a:xfrm>
            <a:off x="142701" y="5376571"/>
            <a:ext cx="4184223" cy="1015663"/>
          </a:xfrm>
          <a:prstGeom prst="rect">
            <a:avLst/>
          </a:prstGeom>
          <a:noFill/>
        </p:spPr>
        <p:txBody>
          <a:bodyPr wrap="square" rtlCol="0">
            <a:spAutoFit/>
          </a:bodyPr>
          <a:lstStyle/>
          <a:p>
            <a:r>
              <a:rPr lang="en-US" sz="1200" b="1" dirty="0"/>
              <a:t>Team Tactical Principles Shooting Range</a:t>
            </a:r>
          </a:p>
          <a:p>
            <a:pPr marL="171450" indent="-171450">
              <a:buFont typeface="Arial" panose="020B0604020202020204" pitchFamily="34" charset="0"/>
              <a:buChar char="•"/>
            </a:pPr>
            <a:r>
              <a:rPr lang="en-US" sz="1200" dirty="0"/>
              <a:t>One or two shooter (direct or in-direct)</a:t>
            </a:r>
          </a:p>
          <a:p>
            <a:pPr marL="171450" indent="-171450">
              <a:buFont typeface="Arial" panose="020B0604020202020204" pitchFamily="34" charset="0"/>
              <a:buChar char="•"/>
            </a:pPr>
            <a:r>
              <a:rPr lang="en-US" sz="1200" dirty="0"/>
              <a:t>2 vultures (Midfield and Defender)</a:t>
            </a:r>
          </a:p>
          <a:p>
            <a:pPr marL="171450" indent="-171450">
              <a:buFont typeface="Arial" panose="020B0604020202020204" pitchFamily="34" charset="0"/>
              <a:buChar char="•"/>
            </a:pPr>
            <a:r>
              <a:rPr lang="en-US" sz="1200" dirty="0"/>
              <a:t>Mass numbers as near to the goal as possible to get a rebound</a:t>
            </a:r>
          </a:p>
        </p:txBody>
      </p:sp>
      <p:sp>
        <p:nvSpPr>
          <p:cNvPr id="35" name="TextBox 34">
            <a:extLst>
              <a:ext uri="{FF2B5EF4-FFF2-40B4-BE49-F238E27FC236}">
                <a16:creationId xmlns:a16="http://schemas.microsoft.com/office/drawing/2014/main" id="{7412C49D-CAD5-C85B-7D24-272D39CB73EA}"/>
              </a:ext>
            </a:extLst>
          </p:cNvPr>
          <p:cNvSpPr txBox="1"/>
          <p:nvPr/>
        </p:nvSpPr>
        <p:spPr>
          <a:xfrm>
            <a:off x="8070374" y="5074259"/>
            <a:ext cx="3935894" cy="646331"/>
          </a:xfrm>
          <a:prstGeom prst="rect">
            <a:avLst/>
          </a:prstGeom>
          <a:noFill/>
        </p:spPr>
        <p:txBody>
          <a:bodyPr wrap="square" rtlCol="0">
            <a:spAutoFit/>
          </a:bodyPr>
          <a:lstStyle/>
          <a:p>
            <a:r>
              <a:rPr lang="en-US" sz="1200" b="1" dirty="0"/>
              <a:t>Scorers</a:t>
            </a:r>
          </a:p>
          <a:p>
            <a:pPr marL="111125" indent="-111125">
              <a:buFont typeface="Arial" panose="020B0604020202020204" pitchFamily="34" charset="0"/>
              <a:buChar char="•"/>
            </a:pPr>
            <a:r>
              <a:rPr lang="en-US" sz="1200" dirty="0"/>
              <a:t>Get as close to the goal and the goalie as possible in order to score directly or get a rebound</a:t>
            </a:r>
          </a:p>
        </p:txBody>
      </p:sp>
    </p:spTree>
    <p:extLst>
      <p:ext uri="{BB962C8B-B14F-4D97-AF65-F5344CB8AC3E}">
        <p14:creationId xmlns:p14="http://schemas.microsoft.com/office/powerpoint/2010/main" val="1759083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D10340-BBC6-53ED-7886-7E3BC3A30BD0}"/>
            </a:ext>
          </a:extLst>
        </p:cNvPr>
        <p:cNvGrpSpPr/>
        <p:nvPr/>
      </p:nvGrpSpPr>
      <p:grpSpPr>
        <a:xfrm>
          <a:off x="0" y="0"/>
          <a:ext cx="0" cy="0"/>
          <a:chOff x="0" y="0"/>
          <a:chExt cx="0" cy="0"/>
        </a:xfrm>
      </p:grpSpPr>
      <p:sp>
        <p:nvSpPr>
          <p:cNvPr id="14" name="Rectangle 13">
            <a:extLst>
              <a:ext uri="{FF2B5EF4-FFF2-40B4-BE49-F238E27FC236}">
                <a16:creationId xmlns:a16="http://schemas.microsoft.com/office/drawing/2014/main" id="{00C4D901-6739-CDCA-95E5-97069E132C7E}"/>
              </a:ext>
            </a:extLst>
          </p:cNvPr>
          <p:cNvSpPr/>
          <p:nvPr/>
        </p:nvSpPr>
        <p:spPr>
          <a:xfrm>
            <a:off x="4603661" y="3027745"/>
            <a:ext cx="3017733" cy="3754581"/>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480B984-388C-53E8-3358-05C94679FA18}"/>
              </a:ext>
            </a:extLst>
          </p:cNvPr>
          <p:cNvSpPr/>
          <p:nvPr/>
        </p:nvSpPr>
        <p:spPr>
          <a:xfrm>
            <a:off x="5696892" y="2863126"/>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8F1A0CD-AD24-07BC-9A95-F55C363D7A29}"/>
              </a:ext>
            </a:extLst>
          </p:cNvPr>
          <p:cNvSpPr/>
          <p:nvPr/>
        </p:nvSpPr>
        <p:spPr>
          <a:xfrm>
            <a:off x="5821582" y="6783970"/>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0FA1C8D-1EAE-8FE2-A25A-3EF292147016}"/>
              </a:ext>
            </a:extLst>
          </p:cNvPr>
          <p:cNvSpPr/>
          <p:nvPr/>
        </p:nvSpPr>
        <p:spPr>
          <a:xfrm>
            <a:off x="5170419" y="3026101"/>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4CB2DBA-8D48-7329-B82E-366184B732F8}"/>
              </a:ext>
            </a:extLst>
          </p:cNvPr>
          <p:cNvSpPr/>
          <p:nvPr/>
        </p:nvSpPr>
        <p:spPr>
          <a:xfrm>
            <a:off x="5253555" y="5932281"/>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D7CDC65D-1F00-DAA7-4135-27056FD635B6}"/>
              </a:ext>
            </a:extLst>
          </p:cNvPr>
          <p:cNvSpPr/>
          <p:nvPr/>
        </p:nvSpPr>
        <p:spPr>
          <a:xfrm>
            <a:off x="5676119" y="4485146"/>
            <a:ext cx="858981" cy="82690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42AC29EE-27BD-2E2E-21B7-51B9C53EAB43}"/>
              </a:ext>
            </a:extLst>
          </p:cNvPr>
          <p:cNvCxnSpPr>
            <a:stCxn id="14" idx="1"/>
            <a:endCxn id="14" idx="3"/>
          </p:cNvCxnSpPr>
          <p:nvPr/>
        </p:nvCxnSpPr>
        <p:spPr>
          <a:xfrm>
            <a:off x="4603661" y="4905036"/>
            <a:ext cx="3017733" cy="0"/>
          </a:xfrm>
          <a:prstGeom prst="line">
            <a:avLst/>
          </a:prstGeom>
        </p:spPr>
        <p:style>
          <a:lnRef idx="2">
            <a:schemeClr val="dk1"/>
          </a:lnRef>
          <a:fillRef idx="0">
            <a:schemeClr val="dk1"/>
          </a:fillRef>
          <a:effectRef idx="1">
            <a:schemeClr val="dk1"/>
          </a:effectRef>
          <a:fontRef idx="minor">
            <a:schemeClr val="tx1"/>
          </a:fontRef>
        </p:style>
      </p:cxnSp>
      <p:sp>
        <p:nvSpPr>
          <p:cNvPr id="2" name="Title 1">
            <a:extLst>
              <a:ext uri="{FF2B5EF4-FFF2-40B4-BE49-F238E27FC236}">
                <a16:creationId xmlns:a16="http://schemas.microsoft.com/office/drawing/2014/main" id="{36BE6554-5C37-AEA8-D487-0B2735A47A2E}"/>
              </a:ext>
            </a:extLst>
          </p:cNvPr>
          <p:cNvSpPr>
            <a:spLocks noGrp="1"/>
          </p:cNvSpPr>
          <p:nvPr>
            <p:ph type="title"/>
          </p:nvPr>
        </p:nvSpPr>
        <p:spPr/>
        <p:txBody>
          <a:bodyPr/>
          <a:lstStyle/>
          <a:p>
            <a:r>
              <a:rPr lang="en-US" dirty="0"/>
              <a:t>Sub-Phase: Counter-Attack</a:t>
            </a:r>
          </a:p>
        </p:txBody>
      </p:sp>
      <p:sp>
        <p:nvSpPr>
          <p:cNvPr id="5" name="Slide Number Placeholder 4">
            <a:extLst>
              <a:ext uri="{FF2B5EF4-FFF2-40B4-BE49-F238E27FC236}">
                <a16:creationId xmlns:a16="http://schemas.microsoft.com/office/drawing/2014/main" id="{F596D8E7-333F-A480-0089-9B74522CAFFC}"/>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15</a:t>
            </a:fld>
            <a:endParaRPr lang="en-US" dirty="0"/>
          </a:p>
        </p:txBody>
      </p:sp>
      <p:sp>
        <p:nvSpPr>
          <p:cNvPr id="6" name="TextBox 5">
            <a:extLst>
              <a:ext uri="{FF2B5EF4-FFF2-40B4-BE49-F238E27FC236}">
                <a16:creationId xmlns:a16="http://schemas.microsoft.com/office/drawing/2014/main" id="{7C8C3385-6D48-8E04-DBEE-E74E1818E85D}"/>
              </a:ext>
            </a:extLst>
          </p:cNvPr>
          <p:cNvSpPr txBox="1"/>
          <p:nvPr/>
        </p:nvSpPr>
        <p:spPr>
          <a:xfrm>
            <a:off x="197707" y="1307924"/>
            <a:ext cx="6096814" cy="1569660"/>
          </a:xfrm>
          <a:prstGeom prst="rect">
            <a:avLst/>
          </a:prstGeom>
          <a:noFill/>
        </p:spPr>
        <p:txBody>
          <a:bodyPr wrap="square" rtlCol="0">
            <a:spAutoFit/>
          </a:bodyPr>
          <a:lstStyle/>
          <a:p>
            <a:r>
              <a:rPr lang="en-US" sz="1600" b="1" dirty="0"/>
              <a:t>Phase</a:t>
            </a:r>
            <a:r>
              <a:rPr lang="en-US" sz="1600" dirty="0"/>
              <a:t>: Attacking</a:t>
            </a:r>
          </a:p>
          <a:p>
            <a:r>
              <a:rPr lang="en-US" sz="1600" b="1" dirty="0"/>
              <a:t>Sub-Phase</a:t>
            </a:r>
            <a:r>
              <a:rPr lang="en-US" sz="1600" dirty="0"/>
              <a:t>: Counter-attack</a:t>
            </a:r>
          </a:p>
          <a:p>
            <a:r>
              <a:rPr lang="en-US" sz="1600" b="1" dirty="0"/>
              <a:t>Trigger</a:t>
            </a:r>
            <a:r>
              <a:rPr lang="en-US" sz="1600" dirty="0"/>
              <a:t>: we gain control of the ball within our counter-attack zone</a:t>
            </a:r>
          </a:p>
          <a:p>
            <a:r>
              <a:rPr lang="en-US" sz="1600" b="1" dirty="0"/>
              <a:t>Key Performance Objective</a:t>
            </a:r>
            <a:r>
              <a:rPr lang="en-US" sz="1600" dirty="0"/>
              <a:t>: Create at least 4 shots per half within the scoring zone that originate with fewer than five passes from defensive half</a:t>
            </a:r>
          </a:p>
        </p:txBody>
      </p:sp>
      <p:sp>
        <p:nvSpPr>
          <p:cNvPr id="7" name="TextBox 6">
            <a:extLst>
              <a:ext uri="{FF2B5EF4-FFF2-40B4-BE49-F238E27FC236}">
                <a16:creationId xmlns:a16="http://schemas.microsoft.com/office/drawing/2014/main" id="{ED01AFBE-D3BC-CDC2-B4A4-3C8ACEED982D}"/>
              </a:ext>
            </a:extLst>
          </p:cNvPr>
          <p:cNvSpPr txBox="1"/>
          <p:nvPr/>
        </p:nvSpPr>
        <p:spPr>
          <a:xfrm>
            <a:off x="6300650" y="1282258"/>
            <a:ext cx="5871667" cy="1477328"/>
          </a:xfrm>
          <a:prstGeom prst="rect">
            <a:avLst/>
          </a:prstGeom>
          <a:noFill/>
        </p:spPr>
        <p:txBody>
          <a:bodyPr wrap="square" rtlCol="0">
            <a:spAutoFit/>
          </a:bodyPr>
          <a:lstStyle/>
          <a:p>
            <a:r>
              <a:rPr lang="en-US" b="1" dirty="0"/>
              <a:t>Principles</a:t>
            </a:r>
          </a:p>
          <a:p>
            <a:pPr marL="285750" indent="-285750">
              <a:buFont typeface="Arial" panose="020B0604020202020204" pitchFamily="34" charset="0"/>
              <a:buChar char="•"/>
            </a:pPr>
            <a:r>
              <a:rPr lang="en-US" dirty="0"/>
              <a:t>Smart decision to counter-attack</a:t>
            </a:r>
          </a:p>
          <a:p>
            <a:pPr marL="285750" indent="-285750">
              <a:buFont typeface="Arial" panose="020B0604020202020204" pitchFamily="34" charset="0"/>
              <a:buChar char="•"/>
            </a:pPr>
            <a:r>
              <a:rPr lang="en-US" dirty="0"/>
              <a:t>3 player Counter-attack team attacks with speed into the scoring zone</a:t>
            </a:r>
          </a:p>
          <a:p>
            <a:pPr marL="285750" indent="-285750">
              <a:buFont typeface="Arial" panose="020B0604020202020204" pitchFamily="34" charset="0"/>
              <a:buChar char="•"/>
            </a:pPr>
            <a:r>
              <a:rPr lang="en-US" dirty="0"/>
              <a:t>Non-counter-attackers reform defense</a:t>
            </a:r>
          </a:p>
        </p:txBody>
      </p:sp>
      <p:cxnSp>
        <p:nvCxnSpPr>
          <p:cNvPr id="9" name="Straight Connector 8">
            <a:extLst>
              <a:ext uri="{FF2B5EF4-FFF2-40B4-BE49-F238E27FC236}">
                <a16:creationId xmlns:a16="http://schemas.microsoft.com/office/drawing/2014/main" id="{59196B70-C504-C0E2-D45D-B0B4C83EFD16}"/>
              </a:ext>
            </a:extLst>
          </p:cNvPr>
          <p:cNvCxnSpPr/>
          <p:nvPr/>
        </p:nvCxnSpPr>
        <p:spPr>
          <a:xfrm flipV="1">
            <a:off x="49873" y="2738596"/>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0F30455D-22D6-84DB-B26D-A163803402DC}"/>
              </a:ext>
            </a:extLst>
          </p:cNvPr>
          <p:cNvSpPr txBox="1"/>
          <p:nvPr/>
        </p:nvSpPr>
        <p:spPr>
          <a:xfrm>
            <a:off x="23014" y="3544754"/>
            <a:ext cx="4559807" cy="1569660"/>
          </a:xfrm>
          <a:prstGeom prst="rect">
            <a:avLst/>
          </a:prstGeom>
          <a:noFill/>
        </p:spPr>
        <p:txBody>
          <a:bodyPr wrap="square" rtlCol="0">
            <a:spAutoFit/>
          </a:bodyPr>
          <a:lstStyle/>
          <a:p>
            <a:r>
              <a:rPr lang="en-US" sz="1200" b="1" dirty="0"/>
              <a:t>Sub-principles</a:t>
            </a:r>
          </a:p>
          <a:p>
            <a:pPr marL="111125" indent="-111125">
              <a:buFont typeface="Arial" panose="020B0604020202020204" pitchFamily="34" charset="0"/>
              <a:buChar char="•"/>
            </a:pPr>
            <a:r>
              <a:rPr lang="en-US" sz="1200" dirty="0"/>
              <a:t>Smart conditions-based decision to counter-attack </a:t>
            </a:r>
          </a:p>
          <a:p>
            <a:pPr marL="111125" indent="-111125">
              <a:buFont typeface="Arial" panose="020B0604020202020204" pitchFamily="34" charset="0"/>
              <a:buChar char="•"/>
            </a:pPr>
            <a:r>
              <a:rPr lang="en-US" sz="1200" dirty="0"/>
              <a:t>Rapidly penetrate opposing midfield line</a:t>
            </a:r>
          </a:p>
          <a:p>
            <a:pPr marL="111125" indent="-111125">
              <a:buFont typeface="Arial" panose="020B0604020202020204" pitchFamily="34" charset="0"/>
              <a:buChar char="•"/>
            </a:pPr>
            <a:r>
              <a:rPr lang="en-US" sz="1200" dirty="0"/>
              <a:t>Form 3 player counter-attack team (1M and 2Fs) to attack with speed against one opponent defender</a:t>
            </a:r>
          </a:p>
          <a:p>
            <a:pPr marL="111125" indent="-111125">
              <a:buFont typeface="Arial" panose="020B0604020202020204" pitchFamily="34" charset="0"/>
              <a:buChar char="•"/>
            </a:pPr>
            <a:r>
              <a:rPr lang="en-US" sz="1200" dirty="0"/>
              <a:t>Remaining midfielders reform defensively in the central channel</a:t>
            </a:r>
          </a:p>
          <a:p>
            <a:pPr marL="111125" indent="-111125">
              <a:buFont typeface="Arial" panose="020B0604020202020204" pitchFamily="34" charset="0"/>
              <a:buChar char="•"/>
            </a:pPr>
            <a:r>
              <a:rPr lang="en-US" sz="1200" dirty="0"/>
              <a:t>Defenders reform a compact defensive line</a:t>
            </a:r>
          </a:p>
          <a:p>
            <a:pPr marL="111125" indent="-111125">
              <a:buFont typeface="Arial" panose="020B0604020202020204" pitchFamily="34" charset="0"/>
              <a:buChar char="•"/>
            </a:pPr>
            <a:r>
              <a:rPr lang="en-US" sz="1200" dirty="0"/>
              <a:t>Team prepares to defend or score by team ball movement</a:t>
            </a:r>
          </a:p>
        </p:txBody>
      </p:sp>
      <p:sp>
        <p:nvSpPr>
          <p:cNvPr id="41" name="TextBox 40">
            <a:extLst>
              <a:ext uri="{FF2B5EF4-FFF2-40B4-BE49-F238E27FC236}">
                <a16:creationId xmlns:a16="http://schemas.microsoft.com/office/drawing/2014/main" id="{A4E8C75C-5053-A836-469E-5B9B23672C20}"/>
              </a:ext>
            </a:extLst>
          </p:cNvPr>
          <p:cNvSpPr txBox="1"/>
          <p:nvPr/>
        </p:nvSpPr>
        <p:spPr>
          <a:xfrm>
            <a:off x="7744297" y="2797085"/>
            <a:ext cx="4252746" cy="461665"/>
          </a:xfrm>
          <a:prstGeom prst="rect">
            <a:avLst/>
          </a:prstGeom>
          <a:noFill/>
        </p:spPr>
        <p:txBody>
          <a:bodyPr wrap="square" rtlCol="0">
            <a:spAutoFit/>
          </a:bodyPr>
          <a:lstStyle/>
          <a:p>
            <a:r>
              <a:rPr lang="en-US" sz="1200" b="1" dirty="0"/>
              <a:t>Forward</a:t>
            </a:r>
          </a:p>
          <a:p>
            <a:pPr marL="111125" indent="-111125">
              <a:buFont typeface="Arial" panose="020B0604020202020204" pitchFamily="34" charset="0"/>
              <a:buChar char="•"/>
            </a:pPr>
            <a:r>
              <a:rPr lang="en-US" sz="1200" dirty="0"/>
              <a:t>Position yourself to anticipate the counter-attack</a:t>
            </a:r>
          </a:p>
        </p:txBody>
      </p:sp>
      <p:sp>
        <p:nvSpPr>
          <p:cNvPr id="42" name="Oval 41">
            <a:extLst>
              <a:ext uri="{FF2B5EF4-FFF2-40B4-BE49-F238E27FC236}">
                <a16:creationId xmlns:a16="http://schemas.microsoft.com/office/drawing/2014/main" id="{5C31D617-09A9-4E45-AFFF-A858B81B115C}"/>
              </a:ext>
            </a:extLst>
          </p:cNvPr>
          <p:cNvSpPr/>
          <p:nvPr/>
        </p:nvSpPr>
        <p:spPr>
          <a:xfrm>
            <a:off x="6026539" y="6558030"/>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198F6195-50C5-4279-5517-C84453BCD0D5}"/>
              </a:ext>
            </a:extLst>
          </p:cNvPr>
          <p:cNvSpPr/>
          <p:nvPr/>
        </p:nvSpPr>
        <p:spPr>
          <a:xfrm>
            <a:off x="5758835" y="5272101"/>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11CA9936-D3A3-423A-5A74-47744B27F61B}"/>
              </a:ext>
            </a:extLst>
          </p:cNvPr>
          <p:cNvSpPr/>
          <p:nvPr/>
        </p:nvSpPr>
        <p:spPr>
          <a:xfrm rot="11071050">
            <a:off x="5026715" y="5026722"/>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Isosceles Triangle 50">
            <a:extLst>
              <a:ext uri="{FF2B5EF4-FFF2-40B4-BE49-F238E27FC236}">
                <a16:creationId xmlns:a16="http://schemas.microsoft.com/office/drawing/2014/main" id="{2E1C5B82-9E59-BA0D-7740-B2661E280FBE}"/>
              </a:ext>
            </a:extLst>
          </p:cNvPr>
          <p:cNvSpPr/>
          <p:nvPr/>
        </p:nvSpPr>
        <p:spPr>
          <a:xfrm rot="11071050">
            <a:off x="6450601" y="5761540"/>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a:extLst>
              <a:ext uri="{FF2B5EF4-FFF2-40B4-BE49-F238E27FC236}">
                <a16:creationId xmlns:a16="http://schemas.microsoft.com/office/drawing/2014/main" id="{53C98085-F6D2-C132-42F6-BD12C9975534}"/>
              </a:ext>
            </a:extLst>
          </p:cNvPr>
          <p:cNvSpPr/>
          <p:nvPr/>
        </p:nvSpPr>
        <p:spPr>
          <a:xfrm rot="11071050">
            <a:off x="5021542" y="453789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Isosceles Triangle 52">
            <a:extLst>
              <a:ext uri="{FF2B5EF4-FFF2-40B4-BE49-F238E27FC236}">
                <a16:creationId xmlns:a16="http://schemas.microsoft.com/office/drawing/2014/main" id="{926B8DF6-A0CF-CACF-9104-9FDBE90907BD}"/>
              </a:ext>
            </a:extLst>
          </p:cNvPr>
          <p:cNvSpPr/>
          <p:nvPr/>
        </p:nvSpPr>
        <p:spPr>
          <a:xfrm rot="11071050">
            <a:off x="5272692" y="5603594"/>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Isosceles Triangle 54">
            <a:extLst>
              <a:ext uri="{FF2B5EF4-FFF2-40B4-BE49-F238E27FC236}">
                <a16:creationId xmlns:a16="http://schemas.microsoft.com/office/drawing/2014/main" id="{244B1E64-736B-DFDD-BD89-C3EE52D2AE23}"/>
              </a:ext>
            </a:extLst>
          </p:cNvPr>
          <p:cNvSpPr/>
          <p:nvPr/>
        </p:nvSpPr>
        <p:spPr>
          <a:xfrm rot="11071050">
            <a:off x="6920193" y="5240182"/>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Isosceles Triangle 55">
            <a:extLst>
              <a:ext uri="{FF2B5EF4-FFF2-40B4-BE49-F238E27FC236}">
                <a16:creationId xmlns:a16="http://schemas.microsoft.com/office/drawing/2014/main" id="{0E39841D-796D-ABF8-F23F-5F8727CD5A65}"/>
              </a:ext>
            </a:extLst>
          </p:cNvPr>
          <p:cNvSpPr/>
          <p:nvPr/>
        </p:nvSpPr>
        <p:spPr>
          <a:xfrm rot="11071050">
            <a:off x="5924518" y="5363515"/>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Isosceles Triangle 56">
            <a:extLst>
              <a:ext uri="{FF2B5EF4-FFF2-40B4-BE49-F238E27FC236}">
                <a16:creationId xmlns:a16="http://schemas.microsoft.com/office/drawing/2014/main" id="{3E93E055-8EBB-311B-C2F2-FDB8B2D1895D}"/>
              </a:ext>
            </a:extLst>
          </p:cNvPr>
          <p:cNvSpPr/>
          <p:nvPr/>
        </p:nvSpPr>
        <p:spPr>
          <a:xfrm rot="11071050">
            <a:off x="7066669" y="4591850"/>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Isosceles Triangle 57">
            <a:extLst>
              <a:ext uri="{FF2B5EF4-FFF2-40B4-BE49-F238E27FC236}">
                <a16:creationId xmlns:a16="http://schemas.microsoft.com/office/drawing/2014/main" id="{86022C08-D892-AD58-C221-6477B7BAD6A2}"/>
              </a:ext>
            </a:extLst>
          </p:cNvPr>
          <p:cNvSpPr/>
          <p:nvPr/>
        </p:nvSpPr>
        <p:spPr>
          <a:xfrm rot="11071050">
            <a:off x="5890836" y="4541380"/>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026CF229-985E-9B06-B493-F63025275062}"/>
              </a:ext>
            </a:extLst>
          </p:cNvPr>
          <p:cNvSpPr txBox="1"/>
          <p:nvPr/>
        </p:nvSpPr>
        <p:spPr>
          <a:xfrm>
            <a:off x="104852" y="2931527"/>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1-3-2-3</a:t>
            </a:r>
          </a:p>
        </p:txBody>
      </p:sp>
      <p:sp>
        <p:nvSpPr>
          <p:cNvPr id="30" name="Oval 29">
            <a:extLst>
              <a:ext uri="{FF2B5EF4-FFF2-40B4-BE49-F238E27FC236}">
                <a16:creationId xmlns:a16="http://schemas.microsoft.com/office/drawing/2014/main" id="{430183AD-7739-5464-4AD4-DE6F742E24B5}"/>
              </a:ext>
            </a:extLst>
          </p:cNvPr>
          <p:cNvSpPr/>
          <p:nvPr/>
        </p:nvSpPr>
        <p:spPr>
          <a:xfrm>
            <a:off x="6019621" y="3059936"/>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EC7AA9FA-10AC-C7B2-3D44-8FFF56C95809}"/>
              </a:ext>
            </a:extLst>
          </p:cNvPr>
          <p:cNvSpPr txBox="1"/>
          <p:nvPr/>
        </p:nvSpPr>
        <p:spPr>
          <a:xfrm>
            <a:off x="7771092" y="5448662"/>
            <a:ext cx="4413147" cy="646331"/>
          </a:xfrm>
          <a:prstGeom prst="rect">
            <a:avLst/>
          </a:prstGeom>
          <a:noFill/>
        </p:spPr>
        <p:txBody>
          <a:bodyPr wrap="square" rtlCol="0">
            <a:spAutoFit/>
          </a:bodyPr>
          <a:lstStyle/>
          <a:p>
            <a:r>
              <a:rPr lang="en-US" sz="1200" b="1" dirty="0"/>
              <a:t>Defenders</a:t>
            </a:r>
          </a:p>
          <a:p>
            <a:pPr marL="119063" indent="-119063">
              <a:buFont typeface="Arial" panose="020B0604020202020204" pitchFamily="34" charset="0"/>
              <a:buChar char="•"/>
            </a:pPr>
            <a:r>
              <a:rPr lang="en-US" sz="1200" dirty="0"/>
              <a:t>Reform a compact defensive line</a:t>
            </a:r>
          </a:p>
          <a:p>
            <a:pPr marL="119063" indent="-119063">
              <a:buFont typeface="Arial" panose="020B0604020202020204" pitchFamily="34" charset="0"/>
              <a:buChar char="•"/>
            </a:pPr>
            <a:r>
              <a:rPr lang="en-US" sz="1200" dirty="0"/>
              <a:t>Advance forward to support the attack by team ball movement</a:t>
            </a:r>
          </a:p>
        </p:txBody>
      </p:sp>
      <p:sp>
        <p:nvSpPr>
          <p:cNvPr id="65" name="TextBox 64">
            <a:extLst>
              <a:ext uri="{FF2B5EF4-FFF2-40B4-BE49-F238E27FC236}">
                <a16:creationId xmlns:a16="http://schemas.microsoft.com/office/drawing/2014/main" id="{900C7BF2-BB46-A942-4F86-5BC453BEDB31}"/>
              </a:ext>
            </a:extLst>
          </p:cNvPr>
          <p:cNvSpPr txBox="1"/>
          <p:nvPr/>
        </p:nvSpPr>
        <p:spPr>
          <a:xfrm>
            <a:off x="7777690" y="6209225"/>
            <a:ext cx="4219353" cy="461665"/>
          </a:xfrm>
          <a:prstGeom prst="rect">
            <a:avLst/>
          </a:prstGeom>
          <a:noFill/>
        </p:spPr>
        <p:txBody>
          <a:bodyPr wrap="square" rtlCol="0">
            <a:spAutoFit/>
          </a:bodyPr>
          <a:lstStyle/>
          <a:p>
            <a:r>
              <a:rPr lang="en-US" sz="1200" b="1" dirty="0"/>
              <a:t>Keeper</a:t>
            </a:r>
          </a:p>
          <a:p>
            <a:pPr marL="119063" indent="-119063">
              <a:buFont typeface="Arial" panose="020B0604020202020204" pitchFamily="34" charset="0"/>
              <a:buChar char="•"/>
            </a:pPr>
            <a:r>
              <a:rPr lang="en-US" sz="1200" dirty="0"/>
              <a:t>Play forward as a sweeper to prevent the counter-attack</a:t>
            </a:r>
          </a:p>
        </p:txBody>
      </p:sp>
      <p:cxnSp>
        <p:nvCxnSpPr>
          <p:cNvPr id="77" name="Straight Arrow Connector 76">
            <a:extLst>
              <a:ext uri="{FF2B5EF4-FFF2-40B4-BE49-F238E27FC236}">
                <a16:creationId xmlns:a16="http://schemas.microsoft.com/office/drawing/2014/main" id="{C529481F-B0E9-0618-E188-E2E7F0B9B1E7}"/>
              </a:ext>
            </a:extLst>
          </p:cNvPr>
          <p:cNvCxnSpPr>
            <a:cxnSpLocks/>
            <a:stCxn id="49" idx="0"/>
          </p:cNvCxnSpPr>
          <p:nvPr/>
        </p:nvCxnSpPr>
        <p:spPr>
          <a:xfrm flipH="1" flipV="1">
            <a:off x="5791433" y="4364182"/>
            <a:ext cx="28362" cy="90791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0" name="Straight Arrow Connector 79">
            <a:extLst>
              <a:ext uri="{FF2B5EF4-FFF2-40B4-BE49-F238E27FC236}">
                <a16:creationId xmlns:a16="http://schemas.microsoft.com/office/drawing/2014/main" id="{71CC83FC-804A-930F-440C-15285941EF0C}"/>
              </a:ext>
            </a:extLst>
          </p:cNvPr>
          <p:cNvCxnSpPr>
            <a:cxnSpLocks/>
          </p:cNvCxnSpPr>
          <p:nvPr/>
        </p:nvCxnSpPr>
        <p:spPr>
          <a:xfrm flipH="1" flipV="1">
            <a:off x="5819795" y="3011396"/>
            <a:ext cx="72698" cy="55658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84" name="TextBox 83">
            <a:extLst>
              <a:ext uri="{FF2B5EF4-FFF2-40B4-BE49-F238E27FC236}">
                <a16:creationId xmlns:a16="http://schemas.microsoft.com/office/drawing/2014/main" id="{AC7FD703-E142-6E3B-CAF3-17755BE32A19}"/>
              </a:ext>
            </a:extLst>
          </p:cNvPr>
          <p:cNvSpPr txBox="1"/>
          <p:nvPr/>
        </p:nvSpPr>
        <p:spPr>
          <a:xfrm>
            <a:off x="7685320" y="3728700"/>
            <a:ext cx="4413147" cy="1569660"/>
          </a:xfrm>
          <a:prstGeom prst="rect">
            <a:avLst/>
          </a:prstGeom>
          <a:noFill/>
        </p:spPr>
        <p:txBody>
          <a:bodyPr wrap="square" rtlCol="0">
            <a:spAutoFit/>
          </a:bodyPr>
          <a:lstStyle/>
          <a:p>
            <a:r>
              <a:rPr lang="en-US" sz="1200" b="1" dirty="0"/>
              <a:t>Midfielders</a:t>
            </a:r>
          </a:p>
          <a:p>
            <a:pPr marL="119063" indent="-119063">
              <a:buFont typeface="Arial" panose="020B0604020202020204" pitchFamily="34" charset="0"/>
              <a:buChar char="•"/>
            </a:pPr>
            <a:r>
              <a:rPr lang="en-US" sz="1200" dirty="0"/>
              <a:t>Any midfielder regain the ball</a:t>
            </a:r>
          </a:p>
          <a:p>
            <a:pPr marL="119063" indent="-119063">
              <a:buFont typeface="Arial" panose="020B0604020202020204" pitchFamily="34" charset="0"/>
              <a:buChar char="•"/>
            </a:pPr>
            <a:r>
              <a:rPr lang="en-US" sz="1200" dirty="0"/>
              <a:t>Make the decision to counter-attack</a:t>
            </a:r>
          </a:p>
          <a:p>
            <a:pPr marL="119063" indent="-119063">
              <a:buFont typeface="Arial" panose="020B0604020202020204" pitchFamily="34" charset="0"/>
              <a:buChar char="•"/>
            </a:pPr>
            <a:r>
              <a:rPr lang="en-US" sz="1200" dirty="0"/>
              <a:t>He rapidly penetrates the opposing midfield line</a:t>
            </a:r>
          </a:p>
          <a:p>
            <a:pPr marL="119063" indent="-119063">
              <a:buFont typeface="Arial" panose="020B0604020202020204" pitchFamily="34" charset="0"/>
              <a:buChar char="•"/>
            </a:pPr>
            <a:r>
              <a:rPr lang="en-US" sz="1200" dirty="0"/>
              <a:t>Form a counter-attacking team with the 2 forwards and pass or dribble with speed supporting each other into the scoring zone</a:t>
            </a:r>
          </a:p>
          <a:p>
            <a:pPr marL="119063" indent="-119063">
              <a:buFont typeface="Arial" panose="020B0604020202020204" pitchFamily="34" charset="0"/>
              <a:buChar char="•"/>
            </a:pPr>
            <a:r>
              <a:rPr lang="en-US" sz="1200" dirty="0"/>
              <a:t>Remaining midfielders reform in the central channel to defend</a:t>
            </a:r>
          </a:p>
          <a:p>
            <a:pPr marL="119063" indent="-119063">
              <a:buFont typeface="Arial" panose="020B0604020202020204" pitchFamily="34" charset="0"/>
              <a:buChar char="•"/>
            </a:pPr>
            <a:r>
              <a:rPr lang="en-US" sz="1200" dirty="0"/>
              <a:t>Move forward to support the attack</a:t>
            </a:r>
          </a:p>
        </p:txBody>
      </p:sp>
      <p:sp>
        <p:nvSpPr>
          <p:cNvPr id="3" name="Rectangle 2">
            <a:extLst>
              <a:ext uri="{FF2B5EF4-FFF2-40B4-BE49-F238E27FC236}">
                <a16:creationId xmlns:a16="http://schemas.microsoft.com/office/drawing/2014/main" id="{565F4A8B-318E-2E88-C407-2FA5412559CC}"/>
              </a:ext>
            </a:extLst>
          </p:cNvPr>
          <p:cNvSpPr/>
          <p:nvPr/>
        </p:nvSpPr>
        <p:spPr>
          <a:xfrm>
            <a:off x="5481801" y="3028038"/>
            <a:ext cx="1228287" cy="731452"/>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A811589C-2ED5-B345-3171-C155193ABDE2}"/>
              </a:ext>
            </a:extLst>
          </p:cNvPr>
          <p:cNvSpPr txBox="1"/>
          <p:nvPr/>
        </p:nvSpPr>
        <p:spPr>
          <a:xfrm>
            <a:off x="6400568" y="2750100"/>
            <a:ext cx="1191352" cy="307777"/>
          </a:xfrm>
          <a:prstGeom prst="rect">
            <a:avLst/>
          </a:prstGeom>
          <a:noFill/>
        </p:spPr>
        <p:txBody>
          <a:bodyPr wrap="none" rtlCol="0">
            <a:spAutoFit/>
          </a:bodyPr>
          <a:lstStyle/>
          <a:p>
            <a:r>
              <a:rPr lang="en-US" sz="1400" dirty="0"/>
              <a:t>Scoring Zone</a:t>
            </a:r>
          </a:p>
        </p:txBody>
      </p:sp>
      <p:sp>
        <p:nvSpPr>
          <p:cNvPr id="11" name="Rectangle 10">
            <a:extLst>
              <a:ext uri="{FF2B5EF4-FFF2-40B4-BE49-F238E27FC236}">
                <a16:creationId xmlns:a16="http://schemas.microsoft.com/office/drawing/2014/main" id="{12907D9A-02A6-2614-7741-2C39D6484BAC}"/>
              </a:ext>
            </a:extLst>
          </p:cNvPr>
          <p:cNvSpPr/>
          <p:nvPr/>
        </p:nvSpPr>
        <p:spPr>
          <a:xfrm>
            <a:off x="4745620" y="5014335"/>
            <a:ext cx="2652529" cy="758512"/>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4C79C593-2A8A-909F-F6F5-6F20BFBB8B02}"/>
              </a:ext>
            </a:extLst>
          </p:cNvPr>
          <p:cNvSpPr txBox="1"/>
          <p:nvPr/>
        </p:nvSpPr>
        <p:spPr>
          <a:xfrm>
            <a:off x="4630230" y="5689086"/>
            <a:ext cx="1795941" cy="307777"/>
          </a:xfrm>
          <a:prstGeom prst="rect">
            <a:avLst/>
          </a:prstGeom>
          <a:noFill/>
        </p:spPr>
        <p:txBody>
          <a:bodyPr wrap="none" rtlCol="0">
            <a:spAutoFit/>
          </a:bodyPr>
          <a:lstStyle/>
          <a:p>
            <a:r>
              <a:rPr lang="en-US" sz="1400" dirty="0"/>
              <a:t>Counter-Attack Zone</a:t>
            </a:r>
          </a:p>
        </p:txBody>
      </p:sp>
      <p:cxnSp>
        <p:nvCxnSpPr>
          <p:cNvPr id="63" name="Straight Arrow Connector 62">
            <a:extLst>
              <a:ext uri="{FF2B5EF4-FFF2-40B4-BE49-F238E27FC236}">
                <a16:creationId xmlns:a16="http://schemas.microsoft.com/office/drawing/2014/main" id="{EDF70DB2-55BB-2ED7-7241-72DAB8C2D884}"/>
              </a:ext>
            </a:extLst>
          </p:cNvPr>
          <p:cNvCxnSpPr>
            <a:cxnSpLocks/>
          </p:cNvCxnSpPr>
          <p:nvPr/>
        </p:nvCxnSpPr>
        <p:spPr>
          <a:xfrm flipV="1">
            <a:off x="5477269" y="4416061"/>
            <a:ext cx="238826" cy="143384"/>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67" name="Straight Arrow Connector 66">
            <a:extLst>
              <a:ext uri="{FF2B5EF4-FFF2-40B4-BE49-F238E27FC236}">
                <a16:creationId xmlns:a16="http://schemas.microsoft.com/office/drawing/2014/main" id="{EE63203D-5916-B483-0518-AB4712538F3F}"/>
              </a:ext>
            </a:extLst>
          </p:cNvPr>
          <p:cNvCxnSpPr>
            <a:cxnSpLocks/>
          </p:cNvCxnSpPr>
          <p:nvPr/>
        </p:nvCxnSpPr>
        <p:spPr>
          <a:xfrm flipH="1" flipV="1">
            <a:off x="5865793" y="4384253"/>
            <a:ext cx="336893" cy="142908"/>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73" name="Freeform: Shape 72">
            <a:extLst>
              <a:ext uri="{FF2B5EF4-FFF2-40B4-BE49-F238E27FC236}">
                <a16:creationId xmlns:a16="http://schemas.microsoft.com/office/drawing/2014/main" id="{BFECF0E8-6504-A191-51EA-9B122BFFA0F3}"/>
              </a:ext>
            </a:extLst>
          </p:cNvPr>
          <p:cNvSpPr/>
          <p:nvPr/>
        </p:nvSpPr>
        <p:spPr>
          <a:xfrm>
            <a:off x="5758834" y="3580133"/>
            <a:ext cx="133659" cy="763267"/>
          </a:xfrm>
          <a:custGeom>
            <a:avLst/>
            <a:gdLst>
              <a:gd name="connsiteX0" fmla="*/ 64494 w 148470"/>
              <a:gd name="connsiteY0" fmla="*/ 685800 h 685800"/>
              <a:gd name="connsiteX1" fmla="*/ 22931 w 148470"/>
              <a:gd name="connsiteY1" fmla="*/ 550718 h 685800"/>
              <a:gd name="connsiteX2" fmla="*/ 106058 w 148470"/>
              <a:gd name="connsiteY2" fmla="*/ 488373 h 685800"/>
              <a:gd name="connsiteX3" fmla="*/ 106058 w 148470"/>
              <a:gd name="connsiteY3" fmla="*/ 394855 h 685800"/>
              <a:gd name="connsiteX4" fmla="*/ 74885 w 148470"/>
              <a:gd name="connsiteY4" fmla="*/ 374073 h 685800"/>
              <a:gd name="connsiteX5" fmla="*/ 33321 w 148470"/>
              <a:gd name="connsiteY5" fmla="*/ 322118 h 685800"/>
              <a:gd name="connsiteX6" fmla="*/ 33321 w 148470"/>
              <a:gd name="connsiteY6" fmla="*/ 218209 h 685800"/>
              <a:gd name="connsiteX7" fmla="*/ 95667 w 148470"/>
              <a:gd name="connsiteY7" fmla="*/ 176645 h 685800"/>
              <a:gd name="connsiteX8" fmla="*/ 147621 w 148470"/>
              <a:gd name="connsiteY8" fmla="*/ 51955 h 685800"/>
              <a:gd name="connsiteX9" fmla="*/ 147621 w 148470"/>
              <a:gd name="connsiteY9" fmla="*/ 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470" h="685800">
                <a:moveTo>
                  <a:pt x="64494" y="685800"/>
                </a:moveTo>
                <a:cubicBezTo>
                  <a:pt x="15041" y="646237"/>
                  <a:pt x="-28082" y="635740"/>
                  <a:pt x="22931" y="550718"/>
                </a:cubicBezTo>
                <a:cubicBezTo>
                  <a:pt x="40751" y="521018"/>
                  <a:pt x="106058" y="488373"/>
                  <a:pt x="106058" y="488373"/>
                </a:cubicBezTo>
                <a:cubicBezTo>
                  <a:pt x="118041" y="452424"/>
                  <a:pt x="128003" y="438744"/>
                  <a:pt x="106058" y="394855"/>
                </a:cubicBezTo>
                <a:cubicBezTo>
                  <a:pt x="100473" y="383685"/>
                  <a:pt x="83716" y="382904"/>
                  <a:pt x="74885" y="374073"/>
                </a:cubicBezTo>
                <a:cubicBezTo>
                  <a:pt x="59203" y="358391"/>
                  <a:pt x="47176" y="339436"/>
                  <a:pt x="33321" y="322118"/>
                </a:cubicBezTo>
                <a:cubicBezTo>
                  <a:pt x="21527" y="286734"/>
                  <a:pt x="7204" y="259250"/>
                  <a:pt x="33321" y="218209"/>
                </a:cubicBezTo>
                <a:cubicBezTo>
                  <a:pt x="46730" y="197137"/>
                  <a:pt x="95667" y="176645"/>
                  <a:pt x="95667" y="176645"/>
                </a:cubicBezTo>
                <a:cubicBezTo>
                  <a:pt x="115877" y="136226"/>
                  <a:pt x="142506" y="97998"/>
                  <a:pt x="147621" y="51955"/>
                </a:cubicBezTo>
                <a:cubicBezTo>
                  <a:pt x="149533" y="34743"/>
                  <a:pt x="147621" y="17318"/>
                  <a:pt x="147621" y="0"/>
                </a:cubicBezTo>
              </a:path>
            </a:pathLst>
          </a:custGeom>
          <a:noFill/>
          <a:ln>
            <a:tailEnd type="stealth" w="lg" len="lg"/>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1" name="Straight Arrow Connector 80">
            <a:extLst>
              <a:ext uri="{FF2B5EF4-FFF2-40B4-BE49-F238E27FC236}">
                <a16:creationId xmlns:a16="http://schemas.microsoft.com/office/drawing/2014/main" id="{35972A84-311E-9FA7-DC8D-1792AE3AEC62}"/>
              </a:ext>
            </a:extLst>
          </p:cNvPr>
          <p:cNvCxnSpPr>
            <a:cxnSpLocks/>
          </p:cNvCxnSpPr>
          <p:nvPr/>
        </p:nvCxnSpPr>
        <p:spPr>
          <a:xfrm flipV="1">
            <a:off x="5696892" y="4634005"/>
            <a:ext cx="21146" cy="703861"/>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85" name="Straight Arrow Connector 84">
            <a:extLst>
              <a:ext uri="{FF2B5EF4-FFF2-40B4-BE49-F238E27FC236}">
                <a16:creationId xmlns:a16="http://schemas.microsoft.com/office/drawing/2014/main" id="{50B74567-F780-CC8F-15F8-AD686EF908F3}"/>
              </a:ext>
            </a:extLst>
          </p:cNvPr>
          <p:cNvCxnSpPr>
            <a:cxnSpLocks/>
          </p:cNvCxnSpPr>
          <p:nvPr/>
        </p:nvCxnSpPr>
        <p:spPr>
          <a:xfrm flipV="1">
            <a:off x="5265577" y="5312049"/>
            <a:ext cx="322904" cy="57323"/>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89" name="Straight Arrow Connector 88">
            <a:extLst>
              <a:ext uri="{FF2B5EF4-FFF2-40B4-BE49-F238E27FC236}">
                <a16:creationId xmlns:a16="http://schemas.microsoft.com/office/drawing/2014/main" id="{E5B6F36D-ABA0-4620-E1ED-FA592E5835ED}"/>
              </a:ext>
            </a:extLst>
          </p:cNvPr>
          <p:cNvCxnSpPr>
            <a:cxnSpLocks/>
          </p:cNvCxnSpPr>
          <p:nvPr/>
        </p:nvCxnSpPr>
        <p:spPr>
          <a:xfrm flipH="1" flipV="1">
            <a:off x="6377106" y="5278007"/>
            <a:ext cx="422245" cy="165008"/>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22" name="Oval 21">
            <a:extLst>
              <a:ext uri="{FF2B5EF4-FFF2-40B4-BE49-F238E27FC236}">
                <a16:creationId xmlns:a16="http://schemas.microsoft.com/office/drawing/2014/main" id="{BECB89E5-58B4-634F-95EE-798F68DEF79F}"/>
              </a:ext>
            </a:extLst>
          </p:cNvPr>
          <p:cNvSpPr/>
          <p:nvPr/>
        </p:nvSpPr>
        <p:spPr>
          <a:xfrm>
            <a:off x="5833673" y="538426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32" name="Oval 31">
            <a:extLst>
              <a:ext uri="{FF2B5EF4-FFF2-40B4-BE49-F238E27FC236}">
                <a16:creationId xmlns:a16="http://schemas.microsoft.com/office/drawing/2014/main" id="{C13A1033-FCF7-6849-C6C9-45000FD2CFCA}"/>
              </a:ext>
            </a:extLst>
          </p:cNvPr>
          <p:cNvSpPr/>
          <p:nvPr/>
        </p:nvSpPr>
        <p:spPr>
          <a:xfrm>
            <a:off x="6424084" y="462921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33" name="Oval 32">
            <a:extLst>
              <a:ext uri="{FF2B5EF4-FFF2-40B4-BE49-F238E27FC236}">
                <a16:creationId xmlns:a16="http://schemas.microsoft.com/office/drawing/2014/main" id="{D5F29959-2030-6334-23DB-AB97E0615AF1}"/>
              </a:ext>
            </a:extLst>
          </p:cNvPr>
          <p:cNvSpPr/>
          <p:nvPr/>
        </p:nvSpPr>
        <p:spPr>
          <a:xfrm>
            <a:off x="5561229" y="587618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4" name="Oval 33">
            <a:extLst>
              <a:ext uri="{FF2B5EF4-FFF2-40B4-BE49-F238E27FC236}">
                <a16:creationId xmlns:a16="http://schemas.microsoft.com/office/drawing/2014/main" id="{0B65C348-F460-56BE-9ECB-6DE752697606}"/>
              </a:ext>
            </a:extLst>
          </p:cNvPr>
          <p:cNvSpPr/>
          <p:nvPr/>
        </p:nvSpPr>
        <p:spPr>
          <a:xfrm>
            <a:off x="7034847" y="533991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5" name="Oval 34">
            <a:extLst>
              <a:ext uri="{FF2B5EF4-FFF2-40B4-BE49-F238E27FC236}">
                <a16:creationId xmlns:a16="http://schemas.microsoft.com/office/drawing/2014/main" id="{804B297F-9F16-3CDA-7B66-42571AA567BC}"/>
              </a:ext>
            </a:extLst>
          </p:cNvPr>
          <p:cNvSpPr/>
          <p:nvPr/>
        </p:nvSpPr>
        <p:spPr>
          <a:xfrm>
            <a:off x="6630772" y="586006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6" name="Oval 35">
            <a:extLst>
              <a:ext uri="{FF2B5EF4-FFF2-40B4-BE49-F238E27FC236}">
                <a16:creationId xmlns:a16="http://schemas.microsoft.com/office/drawing/2014/main" id="{2F59A61F-BA87-33E3-DC97-630740857AAC}"/>
              </a:ext>
            </a:extLst>
          </p:cNvPr>
          <p:cNvSpPr/>
          <p:nvPr/>
        </p:nvSpPr>
        <p:spPr>
          <a:xfrm>
            <a:off x="5247126" y="537544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7" name="Oval 36">
            <a:extLst>
              <a:ext uri="{FF2B5EF4-FFF2-40B4-BE49-F238E27FC236}">
                <a16:creationId xmlns:a16="http://schemas.microsoft.com/office/drawing/2014/main" id="{6459AEFC-3F08-6397-E04F-B2EA1A62952F}"/>
              </a:ext>
            </a:extLst>
          </p:cNvPr>
          <p:cNvSpPr/>
          <p:nvPr/>
        </p:nvSpPr>
        <p:spPr>
          <a:xfrm>
            <a:off x="6073112" y="585192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8" name="Oval 37">
            <a:extLst>
              <a:ext uri="{FF2B5EF4-FFF2-40B4-BE49-F238E27FC236}">
                <a16:creationId xmlns:a16="http://schemas.microsoft.com/office/drawing/2014/main" id="{23F98F41-9D95-3739-553E-C5FCD63FEFFA}"/>
              </a:ext>
            </a:extLst>
          </p:cNvPr>
          <p:cNvSpPr/>
          <p:nvPr/>
        </p:nvSpPr>
        <p:spPr>
          <a:xfrm>
            <a:off x="5614475" y="447429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Tree>
    <p:extLst>
      <p:ext uri="{BB962C8B-B14F-4D97-AF65-F5344CB8AC3E}">
        <p14:creationId xmlns:p14="http://schemas.microsoft.com/office/powerpoint/2010/main" val="22002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9DED57-4FB4-0A66-D54E-5E467DC1638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58669F-83D1-E28C-805C-54A255832E9F}"/>
              </a:ext>
            </a:extLst>
          </p:cNvPr>
          <p:cNvSpPr>
            <a:spLocks noGrp="1"/>
          </p:cNvSpPr>
          <p:nvPr>
            <p:ph type="title"/>
          </p:nvPr>
        </p:nvSpPr>
        <p:spPr/>
        <p:txBody>
          <a:bodyPr/>
          <a:lstStyle/>
          <a:p>
            <a:r>
              <a:rPr lang="en-US" dirty="0"/>
              <a:t>Sub-Phase: Corner kick 1 -  Long-Cross</a:t>
            </a:r>
          </a:p>
        </p:txBody>
      </p:sp>
      <p:sp>
        <p:nvSpPr>
          <p:cNvPr id="5" name="Slide Number Placeholder 4">
            <a:extLst>
              <a:ext uri="{FF2B5EF4-FFF2-40B4-BE49-F238E27FC236}">
                <a16:creationId xmlns:a16="http://schemas.microsoft.com/office/drawing/2014/main" id="{53D9507D-2DA0-9B69-B3ED-EED889BD7676}"/>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16</a:t>
            </a:fld>
            <a:endParaRPr lang="en-US" dirty="0"/>
          </a:p>
        </p:txBody>
      </p:sp>
      <p:sp>
        <p:nvSpPr>
          <p:cNvPr id="6" name="TextBox 5">
            <a:extLst>
              <a:ext uri="{FF2B5EF4-FFF2-40B4-BE49-F238E27FC236}">
                <a16:creationId xmlns:a16="http://schemas.microsoft.com/office/drawing/2014/main" id="{739D46A2-632B-11C2-2766-F7CB5404BDC0}"/>
              </a:ext>
            </a:extLst>
          </p:cNvPr>
          <p:cNvSpPr txBox="1"/>
          <p:nvPr/>
        </p:nvSpPr>
        <p:spPr>
          <a:xfrm>
            <a:off x="218439" y="1365723"/>
            <a:ext cx="6096814" cy="1323439"/>
          </a:xfrm>
          <a:prstGeom prst="rect">
            <a:avLst/>
          </a:prstGeom>
          <a:noFill/>
        </p:spPr>
        <p:txBody>
          <a:bodyPr wrap="square" rtlCol="0">
            <a:spAutoFit/>
          </a:bodyPr>
          <a:lstStyle/>
          <a:p>
            <a:r>
              <a:rPr lang="en-US" sz="1600" b="1" dirty="0"/>
              <a:t>Phase</a:t>
            </a:r>
            <a:r>
              <a:rPr lang="en-US" sz="1600" dirty="0"/>
              <a:t>: In-possession (attacking)</a:t>
            </a:r>
          </a:p>
          <a:p>
            <a:r>
              <a:rPr lang="en-US" sz="1600" b="1" dirty="0"/>
              <a:t>Sub-Phase</a:t>
            </a:r>
            <a:r>
              <a:rPr lang="en-US" sz="1600" dirty="0"/>
              <a:t>: Offensive corner kick</a:t>
            </a:r>
          </a:p>
          <a:p>
            <a:r>
              <a:rPr lang="en-US" sz="1600" b="1" dirty="0"/>
              <a:t>Trigger</a:t>
            </a:r>
            <a:r>
              <a:rPr lang="en-US" sz="1600" dirty="0"/>
              <a:t>: We possess the ball in our attacking half</a:t>
            </a:r>
          </a:p>
          <a:p>
            <a:r>
              <a:rPr lang="en-US" sz="1600" b="1" dirty="0"/>
              <a:t>Key Performance Objective</a:t>
            </a:r>
            <a:r>
              <a:rPr lang="en-US" sz="1600" dirty="0"/>
              <a:t>: Shot on goal from within the scoring zone 60% of the time</a:t>
            </a:r>
          </a:p>
        </p:txBody>
      </p:sp>
      <p:sp>
        <p:nvSpPr>
          <p:cNvPr id="7" name="TextBox 6">
            <a:extLst>
              <a:ext uri="{FF2B5EF4-FFF2-40B4-BE49-F238E27FC236}">
                <a16:creationId xmlns:a16="http://schemas.microsoft.com/office/drawing/2014/main" id="{AAF0C5A1-AF80-CA36-4FD6-B2CECFF9CAB0}"/>
              </a:ext>
            </a:extLst>
          </p:cNvPr>
          <p:cNvSpPr txBox="1"/>
          <p:nvPr/>
        </p:nvSpPr>
        <p:spPr>
          <a:xfrm>
            <a:off x="6066376" y="1217279"/>
            <a:ext cx="6096814" cy="1077218"/>
          </a:xfrm>
          <a:prstGeom prst="rect">
            <a:avLst/>
          </a:prstGeom>
          <a:noFill/>
        </p:spPr>
        <p:txBody>
          <a:bodyPr wrap="square" rtlCol="0">
            <a:spAutoFit/>
          </a:bodyPr>
          <a:lstStyle/>
          <a:p>
            <a:r>
              <a:rPr lang="en-US" sz="1600" b="1" dirty="0"/>
              <a:t>Principles</a:t>
            </a:r>
          </a:p>
          <a:p>
            <a:pPr marL="285750" indent="-285750">
              <a:buFont typeface="Arial" panose="020B0604020202020204" pitchFamily="34" charset="0"/>
              <a:buChar char="•"/>
            </a:pPr>
            <a:r>
              <a:rPr lang="en-US" sz="1600" dirty="0"/>
              <a:t>Start in standard set</a:t>
            </a:r>
          </a:p>
          <a:p>
            <a:pPr marL="285750" indent="-285750">
              <a:buFont typeface="Arial" panose="020B0604020202020204" pitchFamily="34" charset="0"/>
              <a:buChar char="•"/>
            </a:pPr>
            <a:r>
              <a:rPr lang="en-US" sz="1600" dirty="0"/>
              <a:t>Challenge the keeper with a cross into the goal area</a:t>
            </a:r>
          </a:p>
          <a:p>
            <a:pPr marL="285750" indent="-285750">
              <a:buFont typeface="Arial" panose="020B0604020202020204" pitchFamily="34" charset="0"/>
              <a:buChar char="•"/>
            </a:pPr>
            <a:r>
              <a:rPr lang="en-US" sz="1600" dirty="0"/>
              <a:t>Prevent Counter-Attack</a:t>
            </a:r>
          </a:p>
        </p:txBody>
      </p:sp>
      <p:cxnSp>
        <p:nvCxnSpPr>
          <p:cNvPr id="9" name="Straight Connector 8">
            <a:extLst>
              <a:ext uri="{FF2B5EF4-FFF2-40B4-BE49-F238E27FC236}">
                <a16:creationId xmlns:a16="http://schemas.microsoft.com/office/drawing/2014/main" id="{7554D76A-F9B1-5DF7-7B1A-A0F986362519}"/>
              </a:ext>
            </a:extLst>
          </p:cNvPr>
          <p:cNvCxnSpPr/>
          <p:nvPr/>
        </p:nvCxnSpPr>
        <p:spPr>
          <a:xfrm flipV="1">
            <a:off x="49873" y="2871707"/>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E551D830-B1EF-B36A-82A2-FFC1DAF81761}"/>
              </a:ext>
            </a:extLst>
          </p:cNvPr>
          <p:cNvSpPr txBox="1"/>
          <p:nvPr/>
        </p:nvSpPr>
        <p:spPr>
          <a:xfrm>
            <a:off x="102488" y="3528806"/>
            <a:ext cx="3740305" cy="2308324"/>
          </a:xfrm>
          <a:prstGeom prst="rect">
            <a:avLst/>
          </a:prstGeom>
          <a:noFill/>
        </p:spPr>
        <p:txBody>
          <a:bodyPr wrap="square" rtlCol="0">
            <a:spAutoFit/>
          </a:bodyPr>
          <a:lstStyle/>
          <a:p>
            <a:r>
              <a:rPr lang="en-US" sz="1200" b="1" dirty="0"/>
              <a:t>Team Tactical Principles</a:t>
            </a:r>
            <a:endParaRPr lang="en-US" sz="1200" dirty="0"/>
          </a:p>
          <a:p>
            <a:pPr marL="171450" indent="-171450">
              <a:buFont typeface="Arial" panose="020B0604020202020204" pitchFamily="34" charset="0"/>
              <a:buChar char="•"/>
            </a:pPr>
            <a:r>
              <a:rPr lang="en-US" sz="1200" dirty="0"/>
              <a:t>Corner kicker 1, 3, 4, or 5 fingers</a:t>
            </a:r>
          </a:p>
          <a:p>
            <a:pPr marL="171450" indent="-171450">
              <a:buFont typeface="Arial" panose="020B0604020202020204" pitchFamily="34" charset="0"/>
              <a:buChar char="•"/>
            </a:pPr>
            <a:r>
              <a:rPr lang="en-US" sz="1200" dirty="0"/>
              <a:t>Corner kicker (in-swing) and short support</a:t>
            </a:r>
          </a:p>
          <a:p>
            <a:pPr marL="171450" indent="-171450">
              <a:buFont typeface="Arial" panose="020B0604020202020204" pitchFamily="34" charset="0"/>
              <a:buChar char="•"/>
            </a:pPr>
            <a:r>
              <a:rPr lang="en-US" sz="1200" dirty="0"/>
              <a:t>2 forwards inside the 6 to obstruct the keeper</a:t>
            </a:r>
          </a:p>
          <a:p>
            <a:pPr marL="171450" indent="-171450">
              <a:buFont typeface="Arial" panose="020B0604020202020204" pitchFamily="34" charset="0"/>
              <a:buChar char="•"/>
            </a:pPr>
            <a:r>
              <a:rPr lang="en-US" sz="1200" dirty="0"/>
              <a:t>1 midfielder by the PK to score</a:t>
            </a:r>
          </a:p>
          <a:p>
            <a:pPr marL="171450" indent="-171450">
              <a:buFont typeface="Arial" panose="020B0604020202020204" pitchFamily="34" charset="0"/>
              <a:buChar char="•"/>
            </a:pPr>
            <a:r>
              <a:rPr lang="en-US" sz="1200" dirty="0"/>
              <a:t>1 midfielder back post above the 6 to score</a:t>
            </a:r>
          </a:p>
          <a:p>
            <a:pPr marL="171450" indent="-171450">
              <a:buFont typeface="Arial" panose="020B0604020202020204" pitchFamily="34" charset="0"/>
              <a:buChar char="•"/>
            </a:pPr>
            <a:r>
              <a:rPr lang="en-US" sz="1200" dirty="0"/>
              <a:t>1  vulture/defender about 10 yards on top of the 18</a:t>
            </a:r>
          </a:p>
          <a:p>
            <a:pPr marL="171450" indent="-171450">
              <a:buFont typeface="Arial" panose="020B0604020202020204" pitchFamily="34" charset="0"/>
              <a:buChar char="•"/>
            </a:pPr>
            <a:r>
              <a:rPr lang="en-US" sz="1200" dirty="0"/>
              <a:t>1 defender at the midfield line to prevent counter-attack</a:t>
            </a:r>
          </a:p>
          <a:p>
            <a:pPr marL="171450" indent="-171450">
              <a:buFont typeface="Arial" panose="020B0604020202020204" pitchFamily="34" charset="0"/>
              <a:buChar char="•"/>
            </a:pPr>
            <a:r>
              <a:rPr lang="en-US" sz="1200" dirty="0"/>
              <a:t>Keeper between the 18 and the midfield line filling the gap as a sweeper</a:t>
            </a:r>
          </a:p>
          <a:p>
            <a:pPr marL="171450" indent="-171450">
              <a:buFont typeface="Arial" panose="020B0604020202020204" pitchFamily="34" charset="0"/>
              <a:buChar char="•"/>
            </a:pPr>
            <a:endParaRPr lang="en-US" sz="1200" dirty="0"/>
          </a:p>
        </p:txBody>
      </p:sp>
      <p:sp>
        <p:nvSpPr>
          <p:cNvPr id="40" name="TextBox 39">
            <a:extLst>
              <a:ext uri="{FF2B5EF4-FFF2-40B4-BE49-F238E27FC236}">
                <a16:creationId xmlns:a16="http://schemas.microsoft.com/office/drawing/2014/main" id="{6B7F9D18-B48B-645C-DFF9-33E048CBF82A}"/>
              </a:ext>
            </a:extLst>
          </p:cNvPr>
          <p:cNvSpPr txBox="1"/>
          <p:nvPr/>
        </p:nvSpPr>
        <p:spPr>
          <a:xfrm>
            <a:off x="210350" y="5771898"/>
            <a:ext cx="3606804" cy="1015663"/>
          </a:xfrm>
          <a:prstGeom prst="rect">
            <a:avLst/>
          </a:prstGeom>
          <a:noFill/>
        </p:spPr>
        <p:txBody>
          <a:bodyPr wrap="square" rtlCol="0">
            <a:spAutoFit/>
          </a:bodyPr>
          <a:lstStyle/>
          <a:p>
            <a:r>
              <a:rPr lang="en-US" sz="1200" b="1" dirty="0"/>
              <a:t>Corner kicker</a:t>
            </a:r>
          </a:p>
          <a:p>
            <a:pPr marL="111125" indent="-111125">
              <a:buFont typeface="Arial" panose="020B0604020202020204" pitchFamily="34" charset="0"/>
              <a:buChar char="•"/>
            </a:pPr>
            <a:r>
              <a:rPr lang="en-US" sz="1200" dirty="0"/>
              <a:t>Hand up, signal 1 to warn the ball is about to be crossed</a:t>
            </a:r>
          </a:p>
          <a:p>
            <a:pPr marL="111125" indent="-111125">
              <a:buFont typeface="Arial" panose="020B0604020202020204" pitchFamily="34" charset="0"/>
              <a:buChar char="•"/>
            </a:pPr>
            <a:r>
              <a:rPr lang="en-US" sz="1200" dirty="0"/>
              <a:t>Hand down cross the ball into the goal area (6 yard box)</a:t>
            </a:r>
          </a:p>
        </p:txBody>
      </p:sp>
      <p:sp>
        <p:nvSpPr>
          <p:cNvPr id="41" name="TextBox 40">
            <a:extLst>
              <a:ext uri="{FF2B5EF4-FFF2-40B4-BE49-F238E27FC236}">
                <a16:creationId xmlns:a16="http://schemas.microsoft.com/office/drawing/2014/main" id="{7DA54E13-03BB-10DD-7589-B191FB1C0887}"/>
              </a:ext>
            </a:extLst>
          </p:cNvPr>
          <p:cNvSpPr txBox="1"/>
          <p:nvPr/>
        </p:nvSpPr>
        <p:spPr>
          <a:xfrm>
            <a:off x="8099081" y="6300054"/>
            <a:ext cx="3754124" cy="461665"/>
          </a:xfrm>
          <a:prstGeom prst="rect">
            <a:avLst/>
          </a:prstGeom>
          <a:noFill/>
        </p:spPr>
        <p:txBody>
          <a:bodyPr wrap="square" rtlCol="0">
            <a:spAutoFit/>
          </a:bodyPr>
          <a:lstStyle/>
          <a:p>
            <a:r>
              <a:rPr lang="en-US" sz="1200" b="1" dirty="0"/>
              <a:t>Defender - Defense</a:t>
            </a:r>
          </a:p>
          <a:p>
            <a:pPr marL="111125" indent="-111125">
              <a:buFont typeface="Arial" panose="020B0604020202020204" pitchFamily="34" charset="0"/>
              <a:buChar char="•"/>
            </a:pPr>
            <a:r>
              <a:rPr lang="en-US" sz="1200" dirty="0"/>
              <a:t>Play along the midfield to prevent a counter-attack</a:t>
            </a:r>
          </a:p>
        </p:txBody>
      </p:sp>
      <p:sp>
        <p:nvSpPr>
          <p:cNvPr id="3" name="TextBox 2">
            <a:extLst>
              <a:ext uri="{FF2B5EF4-FFF2-40B4-BE49-F238E27FC236}">
                <a16:creationId xmlns:a16="http://schemas.microsoft.com/office/drawing/2014/main" id="{38711892-308D-E089-EF8D-89DE7CB42F5D}"/>
              </a:ext>
            </a:extLst>
          </p:cNvPr>
          <p:cNvSpPr txBox="1"/>
          <p:nvPr/>
        </p:nvSpPr>
        <p:spPr>
          <a:xfrm>
            <a:off x="91534" y="3170225"/>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1-2-4-2</a:t>
            </a:r>
          </a:p>
        </p:txBody>
      </p:sp>
      <p:grpSp>
        <p:nvGrpSpPr>
          <p:cNvPr id="8" name="Group 7">
            <a:extLst>
              <a:ext uri="{FF2B5EF4-FFF2-40B4-BE49-F238E27FC236}">
                <a16:creationId xmlns:a16="http://schemas.microsoft.com/office/drawing/2014/main" id="{3F306DD2-3786-5CA1-CC47-100252907B4D}"/>
              </a:ext>
            </a:extLst>
          </p:cNvPr>
          <p:cNvGrpSpPr/>
          <p:nvPr/>
        </p:nvGrpSpPr>
        <p:grpSpPr>
          <a:xfrm rot="10800000">
            <a:off x="4375674" y="3532447"/>
            <a:ext cx="3597567" cy="2823903"/>
            <a:chOff x="3891280" y="3158822"/>
            <a:chExt cx="4409440" cy="3262933"/>
          </a:xfrm>
        </p:grpSpPr>
        <p:sp>
          <p:nvSpPr>
            <p:cNvPr id="17" name="Rectangle 16">
              <a:extLst>
                <a:ext uri="{FF2B5EF4-FFF2-40B4-BE49-F238E27FC236}">
                  <a16:creationId xmlns:a16="http://schemas.microsoft.com/office/drawing/2014/main" id="{14A176D6-0B16-6988-5901-FAF00EE7A2C8}"/>
                </a:ext>
              </a:extLst>
            </p:cNvPr>
            <p:cNvSpPr/>
            <p:nvPr/>
          </p:nvSpPr>
          <p:spPr>
            <a:xfrm>
              <a:off x="3891280" y="3159759"/>
              <a:ext cx="4409440" cy="3190874"/>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BA5979F6-4DDE-CE7B-A841-289247DC4A80}"/>
                </a:ext>
              </a:extLst>
            </p:cNvPr>
            <p:cNvSpPr/>
            <p:nvPr/>
          </p:nvSpPr>
          <p:spPr>
            <a:xfrm>
              <a:off x="5118100" y="5439093"/>
              <a:ext cx="1955800" cy="9144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9F7CBEF-1650-98E0-1C05-4F9CA2795BE0}"/>
                </a:ext>
              </a:extLst>
            </p:cNvPr>
            <p:cNvSpPr/>
            <p:nvPr/>
          </p:nvSpPr>
          <p:spPr>
            <a:xfrm>
              <a:off x="5791200" y="6350635"/>
              <a:ext cx="690880" cy="71120"/>
            </a:xfrm>
            <a:prstGeom prst="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3255D23-D4DF-77E4-FAE6-9897F12A4B4E}"/>
                </a:ext>
              </a:extLst>
            </p:cNvPr>
            <p:cNvSpPr/>
            <p:nvPr/>
          </p:nvSpPr>
          <p:spPr>
            <a:xfrm>
              <a:off x="5647690" y="5989796"/>
              <a:ext cx="977900" cy="36512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15EA659C-A33A-D085-3201-CF61C4EC4B96}"/>
                </a:ext>
              </a:extLst>
            </p:cNvPr>
            <p:cNvSpPr/>
            <p:nvPr/>
          </p:nvSpPr>
          <p:spPr>
            <a:xfrm>
              <a:off x="5679440" y="3158822"/>
              <a:ext cx="721360" cy="760403"/>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a:extLst>
                <a:ext uri="{FF2B5EF4-FFF2-40B4-BE49-F238E27FC236}">
                  <a16:creationId xmlns:a16="http://schemas.microsoft.com/office/drawing/2014/main" id="{645F4452-CFCA-0774-D0D8-243449E9F6B3}"/>
                </a:ext>
              </a:extLst>
            </p:cNvPr>
            <p:cNvCxnSpPr/>
            <p:nvPr/>
          </p:nvCxnSpPr>
          <p:spPr>
            <a:xfrm>
              <a:off x="3891280" y="3547923"/>
              <a:ext cx="4409440" cy="0"/>
            </a:xfrm>
            <a:prstGeom prst="line">
              <a:avLst/>
            </a:prstGeom>
          </p:spPr>
          <p:style>
            <a:lnRef idx="2">
              <a:schemeClr val="dk1"/>
            </a:lnRef>
            <a:fillRef idx="0">
              <a:schemeClr val="dk1"/>
            </a:fillRef>
            <a:effectRef idx="1">
              <a:schemeClr val="dk1"/>
            </a:effectRef>
            <a:fontRef idx="minor">
              <a:schemeClr val="tx1"/>
            </a:fontRef>
          </p:style>
        </p:cxnSp>
      </p:grpSp>
      <p:sp>
        <p:nvSpPr>
          <p:cNvPr id="62" name="Oval 61">
            <a:extLst>
              <a:ext uri="{FF2B5EF4-FFF2-40B4-BE49-F238E27FC236}">
                <a16:creationId xmlns:a16="http://schemas.microsoft.com/office/drawing/2014/main" id="{1A50D1CF-A074-985F-2313-D6ABC4E88359}"/>
              </a:ext>
            </a:extLst>
          </p:cNvPr>
          <p:cNvSpPr/>
          <p:nvPr/>
        </p:nvSpPr>
        <p:spPr>
          <a:xfrm>
            <a:off x="4529032" y="3640847"/>
            <a:ext cx="99472" cy="10838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EFFE36F2-7FA3-B275-C39F-D9F0451032B0}"/>
              </a:ext>
            </a:extLst>
          </p:cNvPr>
          <p:cNvSpPr/>
          <p:nvPr/>
        </p:nvSpPr>
        <p:spPr>
          <a:xfrm>
            <a:off x="6092162" y="3623120"/>
            <a:ext cx="140312" cy="154701"/>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7" name="Straight Arrow Connector 86">
            <a:extLst>
              <a:ext uri="{FF2B5EF4-FFF2-40B4-BE49-F238E27FC236}">
                <a16:creationId xmlns:a16="http://schemas.microsoft.com/office/drawing/2014/main" id="{37B24E6A-9B6C-D8E3-A51A-0E390E6C012A}"/>
              </a:ext>
            </a:extLst>
          </p:cNvPr>
          <p:cNvCxnSpPr>
            <a:cxnSpLocks/>
          </p:cNvCxnSpPr>
          <p:nvPr/>
        </p:nvCxnSpPr>
        <p:spPr>
          <a:xfrm>
            <a:off x="4751197" y="3731065"/>
            <a:ext cx="1080461" cy="3519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7" name="TextBox 116">
            <a:extLst>
              <a:ext uri="{FF2B5EF4-FFF2-40B4-BE49-F238E27FC236}">
                <a16:creationId xmlns:a16="http://schemas.microsoft.com/office/drawing/2014/main" id="{E96C7ECE-D5E7-3604-E621-D313207F691E}"/>
              </a:ext>
            </a:extLst>
          </p:cNvPr>
          <p:cNvSpPr txBox="1"/>
          <p:nvPr/>
        </p:nvSpPr>
        <p:spPr>
          <a:xfrm>
            <a:off x="8018070" y="4114417"/>
            <a:ext cx="3935894" cy="830997"/>
          </a:xfrm>
          <a:prstGeom prst="rect">
            <a:avLst/>
          </a:prstGeom>
          <a:noFill/>
        </p:spPr>
        <p:txBody>
          <a:bodyPr wrap="square" rtlCol="0">
            <a:spAutoFit/>
          </a:bodyPr>
          <a:lstStyle/>
          <a:p>
            <a:r>
              <a:rPr lang="en-US" sz="1200" b="1" dirty="0"/>
              <a:t>Forwards - 6 Yarders</a:t>
            </a:r>
          </a:p>
          <a:p>
            <a:pPr marL="111125" indent="-111125">
              <a:buFont typeface="Arial" panose="020B0604020202020204" pitchFamily="34" charset="0"/>
              <a:buChar char="•"/>
            </a:pPr>
            <a:r>
              <a:rPr lang="en-US" sz="1200" dirty="0"/>
              <a:t>Get inside the  goal area and near the keeper to restrict his movement</a:t>
            </a:r>
          </a:p>
          <a:p>
            <a:pPr marL="111125" indent="-111125">
              <a:buFont typeface="Arial" panose="020B0604020202020204" pitchFamily="34" charset="0"/>
              <a:buChar char="•"/>
            </a:pPr>
            <a:r>
              <a:rPr lang="en-US" sz="1200" dirty="0"/>
              <a:t>Score</a:t>
            </a:r>
          </a:p>
        </p:txBody>
      </p:sp>
      <p:cxnSp>
        <p:nvCxnSpPr>
          <p:cNvPr id="36" name="Straight Arrow Connector 35">
            <a:extLst>
              <a:ext uri="{FF2B5EF4-FFF2-40B4-BE49-F238E27FC236}">
                <a16:creationId xmlns:a16="http://schemas.microsoft.com/office/drawing/2014/main" id="{6DCFD19E-B45F-6A81-9880-E16BA3A233F5}"/>
              </a:ext>
            </a:extLst>
          </p:cNvPr>
          <p:cNvCxnSpPr>
            <a:cxnSpLocks/>
          </p:cNvCxnSpPr>
          <p:nvPr/>
        </p:nvCxnSpPr>
        <p:spPr>
          <a:xfrm flipH="1" flipV="1">
            <a:off x="5898313" y="3540716"/>
            <a:ext cx="109763" cy="15860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9" name="TextBox 18">
            <a:extLst>
              <a:ext uri="{FF2B5EF4-FFF2-40B4-BE49-F238E27FC236}">
                <a16:creationId xmlns:a16="http://schemas.microsoft.com/office/drawing/2014/main" id="{8B8404C4-884C-C979-C95C-2915C2254A7C}"/>
              </a:ext>
            </a:extLst>
          </p:cNvPr>
          <p:cNvSpPr txBox="1"/>
          <p:nvPr/>
        </p:nvSpPr>
        <p:spPr>
          <a:xfrm>
            <a:off x="4375673" y="3306250"/>
            <a:ext cx="1073884" cy="276999"/>
          </a:xfrm>
          <a:prstGeom prst="rect">
            <a:avLst/>
          </a:prstGeom>
          <a:noFill/>
        </p:spPr>
        <p:txBody>
          <a:bodyPr wrap="none" rtlCol="0">
            <a:spAutoFit/>
          </a:bodyPr>
          <a:lstStyle/>
          <a:p>
            <a:r>
              <a:rPr lang="en-US" sz="1200" dirty="0"/>
              <a:t>Corner kicker</a:t>
            </a:r>
          </a:p>
        </p:txBody>
      </p:sp>
      <p:sp>
        <p:nvSpPr>
          <p:cNvPr id="20" name="TextBox 19">
            <a:extLst>
              <a:ext uri="{FF2B5EF4-FFF2-40B4-BE49-F238E27FC236}">
                <a16:creationId xmlns:a16="http://schemas.microsoft.com/office/drawing/2014/main" id="{E8978377-2919-0372-C7DC-FC8F239C722A}"/>
              </a:ext>
            </a:extLst>
          </p:cNvPr>
          <p:cNvSpPr txBox="1"/>
          <p:nvPr/>
        </p:nvSpPr>
        <p:spPr>
          <a:xfrm>
            <a:off x="4500584" y="4038110"/>
            <a:ext cx="849143" cy="276999"/>
          </a:xfrm>
          <a:prstGeom prst="rect">
            <a:avLst/>
          </a:prstGeom>
          <a:noFill/>
        </p:spPr>
        <p:txBody>
          <a:bodyPr wrap="none" rtlCol="0">
            <a:spAutoFit/>
          </a:bodyPr>
          <a:lstStyle/>
          <a:p>
            <a:r>
              <a:rPr lang="en-US" sz="1200" dirty="0"/>
              <a:t>Supporter</a:t>
            </a:r>
          </a:p>
        </p:txBody>
      </p:sp>
      <p:sp>
        <p:nvSpPr>
          <p:cNvPr id="21" name="TextBox 20">
            <a:extLst>
              <a:ext uri="{FF2B5EF4-FFF2-40B4-BE49-F238E27FC236}">
                <a16:creationId xmlns:a16="http://schemas.microsoft.com/office/drawing/2014/main" id="{F34C0D31-4964-20D2-FE1B-9B8BE681EFBE}"/>
              </a:ext>
            </a:extLst>
          </p:cNvPr>
          <p:cNvSpPr txBox="1"/>
          <p:nvPr/>
        </p:nvSpPr>
        <p:spPr>
          <a:xfrm>
            <a:off x="6491848" y="3584599"/>
            <a:ext cx="795154" cy="276999"/>
          </a:xfrm>
          <a:prstGeom prst="rect">
            <a:avLst/>
          </a:prstGeom>
          <a:noFill/>
        </p:spPr>
        <p:txBody>
          <a:bodyPr wrap="none" rtlCol="0">
            <a:spAutoFit/>
          </a:bodyPr>
          <a:lstStyle/>
          <a:p>
            <a:r>
              <a:rPr lang="en-US" sz="1200" dirty="0"/>
              <a:t>6 Yarders</a:t>
            </a:r>
          </a:p>
        </p:txBody>
      </p:sp>
      <p:sp>
        <p:nvSpPr>
          <p:cNvPr id="30" name="TextBox 29">
            <a:extLst>
              <a:ext uri="{FF2B5EF4-FFF2-40B4-BE49-F238E27FC236}">
                <a16:creationId xmlns:a16="http://schemas.microsoft.com/office/drawing/2014/main" id="{C0974D79-06AC-CB40-8066-170F814D4F58}"/>
              </a:ext>
            </a:extLst>
          </p:cNvPr>
          <p:cNvSpPr txBox="1"/>
          <p:nvPr/>
        </p:nvSpPr>
        <p:spPr>
          <a:xfrm>
            <a:off x="5413495" y="4018894"/>
            <a:ext cx="565026" cy="276999"/>
          </a:xfrm>
          <a:prstGeom prst="rect">
            <a:avLst/>
          </a:prstGeom>
          <a:noFill/>
        </p:spPr>
        <p:txBody>
          <a:bodyPr wrap="none" rtlCol="0">
            <a:spAutoFit/>
          </a:bodyPr>
          <a:lstStyle/>
          <a:p>
            <a:r>
              <a:rPr lang="en-US" sz="1200" dirty="0" err="1"/>
              <a:t>PKers</a:t>
            </a:r>
            <a:endParaRPr lang="en-US" sz="1200" dirty="0"/>
          </a:p>
        </p:txBody>
      </p:sp>
      <p:sp>
        <p:nvSpPr>
          <p:cNvPr id="31" name="TextBox 30">
            <a:extLst>
              <a:ext uri="{FF2B5EF4-FFF2-40B4-BE49-F238E27FC236}">
                <a16:creationId xmlns:a16="http://schemas.microsoft.com/office/drawing/2014/main" id="{A3F05182-2975-C25E-8701-631E65655816}"/>
              </a:ext>
            </a:extLst>
          </p:cNvPr>
          <p:cNvSpPr txBox="1"/>
          <p:nvPr/>
        </p:nvSpPr>
        <p:spPr>
          <a:xfrm>
            <a:off x="6288644" y="4834230"/>
            <a:ext cx="663515" cy="276999"/>
          </a:xfrm>
          <a:prstGeom prst="rect">
            <a:avLst/>
          </a:prstGeom>
          <a:noFill/>
        </p:spPr>
        <p:txBody>
          <a:bodyPr wrap="none" rtlCol="0">
            <a:spAutoFit/>
          </a:bodyPr>
          <a:lstStyle/>
          <a:p>
            <a:r>
              <a:rPr lang="en-US" sz="1200" dirty="0"/>
              <a:t>Vulture</a:t>
            </a:r>
          </a:p>
        </p:txBody>
      </p:sp>
      <p:sp>
        <p:nvSpPr>
          <p:cNvPr id="11" name="TextBox 10">
            <a:extLst>
              <a:ext uri="{FF2B5EF4-FFF2-40B4-BE49-F238E27FC236}">
                <a16:creationId xmlns:a16="http://schemas.microsoft.com/office/drawing/2014/main" id="{67D85BC4-EAB2-ED22-6E43-10BDBFA58BFB}"/>
              </a:ext>
            </a:extLst>
          </p:cNvPr>
          <p:cNvSpPr txBox="1"/>
          <p:nvPr/>
        </p:nvSpPr>
        <p:spPr>
          <a:xfrm>
            <a:off x="8050906" y="2987698"/>
            <a:ext cx="3606804" cy="1200329"/>
          </a:xfrm>
          <a:prstGeom prst="rect">
            <a:avLst/>
          </a:prstGeom>
          <a:noFill/>
        </p:spPr>
        <p:txBody>
          <a:bodyPr wrap="square" rtlCol="0">
            <a:spAutoFit/>
          </a:bodyPr>
          <a:lstStyle/>
          <a:p>
            <a:r>
              <a:rPr lang="en-US" sz="1200" b="1" dirty="0"/>
              <a:t>Support player</a:t>
            </a:r>
          </a:p>
          <a:p>
            <a:pPr marL="111125" indent="-111125">
              <a:buFont typeface="Arial" panose="020B0604020202020204" pitchFamily="34" charset="0"/>
              <a:buChar char="•"/>
            </a:pPr>
            <a:r>
              <a:rPr lang="en-US" sz="1200" dirty="0"/>
              <a:t>Start about 2 yards away from the corner kicker to provide a short option</a:t>
            </a:r>
          </a:p>
          <a:p>
            <a:pPr marL="111125" indent="-111125">
              <a:buFont typeface="Arial" panose="020B0604020202020204" pitchFamily="34" charset="0"/>
              <a:buChar char="•"/>
            </a:pPr>
            <a:r>
              <a:rPr lang="en-US" sz="1200" dirty="0"/>
              <a:t>After kick move back to vulture/defend against a counter- attack</a:t>
            </a:r>
          </a:p>
          <a:p>
            <a:pPr marL="111125" indent="-111125">
              <a:buFont typeface="Arial" panose="020B0604020202020204" pitchFamily="34" charset="0"/>
              <a:buChar char="•"/>
            </a:pPr>
            <a:r>
              <a:rPr lang="en-US" sz="1200" dirty="0"/>
              <a:t>Delay counter-attack</a:t>
            </a:r>
          </a:p>
        </p:txBody>
      </p:sp>
      <p:sp>
        <p:nvSpPr>
          <p:cNvPr id="12" name="TextBox 11">
            <a:extLst>
              <a:ext uri="{FF2B5EF4-FFF2-40B4-BE49-F238E27FC236}">
                <a16:creationId xmlns:a16="http://schemas.microsoft.com/office/drawing/2014/main" id="{09A4CDA3-3133-1225-A742-8D5F0609EDE1}"/>
              </a:ext>
            </a:extLst>
          </p:cNvPr>
          <p:cNvSpPr txBox="1"/>
          <p:nvPr/>
        </p:nvSpPr>
        <p:spPr>
          <a:xfrm>
            <a:off x="8008196" y="4937043"/>
            <a:ext cx="3935894" cy="646331"/>
          </a:xfrm>
          <a:prstGeom prst="rect">
            <a:avLst/>
          </a:prstGeom>
          <a:noFill/>
        </p:spPr>
        <p:txBody>
          <a:bodyPr wrap="square" rtlCol="0">
            <a:spAutoFit/>
          </a:bodyPr>
          <a:lstStyle/>
          <a:p>
            <a:r>
              <a:rPr lang="en-US" sz="1200" b="1" dirty="0"/>
              <a:t>Midfielder - </a:t>
            </a:r>
            <a:r>
              <a:rPr lang="en-US" sz="1200" b="1" dirty="0" err="1"/>
              <a:t>PKers</a:t>
            </a:r>
            <a:endParaRPr lang="en-US" sz="1200" b="1" dirty="0"/>
          </a:p>
          <a:p>
            <a:pPr marL="111125" indent="-111125">
              <a:buFont typeface="Arial" panose="020B0604020202020204" pitchFamily="34" charset="0"/>
              <a:buChar char="•"/>
            </a:pPr>
            <a:r>
              <a:rPr lang="en-US" sz="1200" dirty="0"/>
              <a:t>1 positions by the PK mark to score from rebound</a:t>
            </a:r>
          </a:p>
          <a:p>
            <a:pPr marL="111125" indent="-111125">
              <a:buFont typeface="Arial" panose="020B0604020202020204" pitchFamily="34" charset="0"/>
              <a:buChar char="•"/>
            </a:pPr>
            <a:r>
              <a:rPr lang="en-US" sz="1200" dirty="0"/>
              <a:t>1 positions outside the 6 even with the back post</a:t>
            </a:r>
          </a:p>
        </p:txBody>
      </p:sp>
      <p:sp>
        <p:nvSpPr>
          <p:cNvPr id="13" name="TextBox 12">
            <a:extLst>
              <a:ext uri="{FF2B5EF4-FFF2-40B4-BE49-F238E27FC236}">
                <a16:creationId xmlns:a16="http://schemas.microsoft.com/office/drawing/2014/main" id="{0FA0A634-C7E7-0A35-7683-92117B60D317}"/>
              </a:ext>
            </a:extLst>
          </p:cNvPr>
          <p:cNvSpPr txBox="1"/>
          <p:nvPr/>
        </p:nvSpPr>
        <p:spPr>
          <a:xfrm>
            <a:off x="8008196" y="5490539"/>
            <a:ext cx="3935894" cy="830997"/>
          </a:xfrm>
          <a:prstGeom prst="rect">
            <a:avLst/>
          </a:prstGeom>
          <a:noFill/>
        </p:spPr>
        <p:txBody>
          <a:bodyPr wrap="square" rtlCol="0">
            <a:spAutoFit/>
          </a:bodyPr>
          <a:lstStyle/>
          <a:p>
            <a:r>
              <a:rPr lang="en-US" sz="1200" b="1" dirty="0"/>
              <a:t>Defender - Vulture</a:t>
            </a:r>
          </a:p>
          <a:p>
            <a:pPr marL="111125" indent="-111125">
              <a:buFont typeface="Arial" panose="020B0604020202020204" pitchFamily="34" charset="0"/>
              <a:buChar char="•"/>
            </a:pPr>
            <a:r>
              <a:rPr lang="en-US" sz="1200" dirty="0"/>
              <a:t>Start about 10 yards on top of the 18 in order to quickly close on a ball coming out of the box and score</a:t>
            </a:r>
          </a:p>
          <a:p>
            <a:pPr marL="111125" indent="-111125">
              <a:buFont typeface="Arial" panose="020B0604020202020204" pitchFamily="34" charset="0"/>
              <a:buChar char="•"/>
            </a:pPr>
            <a:r>
              <a:rPr lang="en-US" sz="1200" dirty="0"/>
              <a:t>Delay counter-attack</a:t>
            </a:r>
          </a:p>
        </p:txBody>
      </p:sp>
      <p:sp>
        <p:nvSpPr>
          <p:cNvPr id="14" name="Oval 13">
            <a:extLst>
              <a:ext uri="{FF2B5EF4-FFF2-40B4-BE49-F238E27FC236}">
                <a16:creationId xmlns:a16="http://schemas.microsoft.com/office/drawing/2014/main" id="{D3CE2A15-68A7-87CF-E1AE-1E30194B5DCA}"/>
              </a:ext>
            </a:extLst>
          </p:cNvPr>
          <p:cNvSpPr/>
          <p:nvPr/>
        </p:nvSpPr>
        <p:spPr>
          <a:xfrm>
            <a:off x="4661410" y="392134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15" name="Oval 14">
            <a:extLst>
              <a:ext uri="{FF2B5EF4-FFF2-40B4-BE49-F238E27FC236}">
                <a16:creationId xmlns:a16="http://schemas.microsoft.com/office/drawing/2014/main" id="{86296407-10FD-E45B-3AF6-A7A3CD6F31AF}"/>
              </a:ext>
            </a:extLst>
          </p:cNvPr>
          <p:cNvSpPr/>
          <p:nvPr/>
        </p:nvSpPr>
        <p:spPr>
          <a:xfrm>
            <a:off x="5876487" y="365403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16" name="Oval 15">
            <a:extLst>
              <a:ext uri="{FF2B5EF4-FFF2-40B4-BE49-F238E27FC236}">
                <a16:creationId xmlns:a16="http://schemas.microsoft.com/office/drawing/2014/main" id="{18C7841B-8091-7D16-FDC5-621325FF4B05}"/>
              </a:ext>
            </a:extLst>
          </p:cNvPr>
          <p:cNvSpPr/>
          <p:nvPr/>
        </p:nvSpPr>
        <p:spPr>
          <a:xfrm>
            <a:off x="6093952" y="5930227"/>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2" name="Oval 31">
            <a:extLst>
              <a:ext uri="{FF2B5EF4-FFF2-40B4-BE49-F238E27FC236}">
                <a16:creationId xmlns:a16="http://schemas.microsoft.com/office/drawing/2014/main" id="{C23820FC-86D1-23CF-68C0-E635F7370B56}"/>
              </a:ext>
            </a:extLst>
          </p:cNvPr>
          <p:cNvSpPr/>
          <p:nvPr/>
        </p:nvSpPr>
        <p:spPr>
          <a:xfrm>
            <a:off x="6092162" y="491108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4" name="Oval 33">
            <a:extLst>
              <a:ext uri="{FF2B5EF4-FFF2-40B4-BE49-F238E27FC236}">
                <a16:creationId xmlns:a16="http://schemas.microsoft.com/office/drawing/2014/main" id="{7BB3C14E-7533-7B7A-A182-8731986E5CB8}"/>
              </a:ext>
            </a:extLst>
          </p:cNvPr>
          <p:cNvSpPr/>
          <p:nvPr/>
        </p:nvSpPr>
        <p:spPr>
          <a:xfrm>
            <a:off x="6075578" y="404879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37" name="Oval 36">
            <a:extLst>
              <a:ext uri="{FF2B5EF4-FFF2-40B4-BE49-F238E27FC236}">
                <a16:creationId xmlns:a16="http://schemas.microsoft.com/office/drawing/2014/main" id="{83C29529-8DB2-8B5B-6EC1-04358591DB2B}"/>
              </a:ext>
            </a:extLst>
          </p:cNvPr>
          <p:cNvSpPr/>
          <p:nvPr/>
        </p:nvSpPr>
        <p:spPr>
          <a:xfrm>
            <a:off x="6554650" y="3880119"/>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cxnSp>
        <p:nvCxnSpPr>
          <p:cNvPr id="47" name="Straight Arrow Connector 46">
            <a:extLst>
              <a:ext uri="{FF2B5EF4-FFF2-40B4-BE49-F238E27FC236}">
                <a16:creationId xmlns:a16="http://schemas.microsoft.com/office/drawing/2014/main" id="{CB3D2184-DC04-A0BA-E8D2-0E502E361988}"/>
              </a:ext>
            </a:extLst>
          </p:cNvPr>
          <p:cNvCxnSpPr>
            <a:cxnSpLocks/>
            <a:stCxn id="20" idx="0"/>
          </p:cNvCxnSpPr>
          <p:nvPr/>
        </p:nvCxnSpPr>
        <p:spPr>
          <a:xfrm>
            <a:off x="4925156" y="4038110"/>
            <a:ext cx="693187" cy="555405"/>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27" name="Oval 26">
            <a:extLst>
              <a:ext uri="{FF2B5EF4-FFF2-40B4-BE49-F238E27FC236}">
                <a16:creationId xmlns:a16="http://schemas.microsoft.com/office/drawing/2014/main" id="{62BEBD95-627A-D347-E129-354ADFF6BBB9}"/>
              </a:ext>
            </a:extLst>
          </p:cNvPr>
          <p:cNvSpPr/>
          <p:nvPr/>
        </p:nvSpPr>
        <p:spPr>
          <a:xfrm>
            <a:off x="4304370" y="351100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28" name="Oval 27">
            <a:extLst>
              <a:ext uri="{FF2B5EF4-FFF2-40B4-BE49-F238E27FC236}">
                <a16:creationId xmlns:a16="http://schemas.microsoft.com/office/drawing/2014/main" id="{6C97542E-9B11-34D1-BF3D-FB552756D32C}"/>
              </a:ext>
            </a:extLst>
          </p:cNvPr>
          <p:cNvSpPr/>
          <p:nvPr/>
        </p:nvSpPr>
        <p:spPr>
          <a:xfrm>
            <a:off x="6239005" y="368222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Tree>
    <p:extLst>
      <p:ext uri="{BB962C8B-B14F-4D97-AF65-F5344CB8AC3E}">
        <p14:creationId xmlns:p14="http://schemas.microsoft.com/office/powerpoint/2010/main" val="322125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C64C7A-3A7A-727E-484E-BAF38018F0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98926B-92F9-9810-4756-18E1E18768BD}"/>
              </a:ext>
            </a:extLst>
          </p:cNvPr>
          <p:cNvSpPr>
            <a:spLocks noGrp="1"/>
          </p:cNvSpPr>
          <p:nvPr>
            <p:ph type="title"/>
          </p:nvPr>
        </p:nvSpPr>
        <p:spPr/>
        <p:txBody>
          <a:bodyPr/>
          <a:lstStyle/>
          <a:p>
            <a:r>
              <a:rPr lang="en-US" dirty="0"/>
              <a:t>Sub-Phase: Corner Kick 2 - Short </a:t>
            </a:r>
          </a:p>
        </p:txBody>
      </p:sp>
      <p:sp>
        <p:nvSpPr>
          <p:cNvPr id="5" name="Slide Number Placeholder 4">
            <a:extLst>
              <a:ext uri="{FF2B5EF4-FFF2-40B4-BE49-F238E27FC236}">
                <a16:creationId xmlns:a16="http://schemas.microsoft.com/office/drawing/2014/main" id="{6A8A6224-DA7A-C851-B489-E9B7492318BF}"/>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17</a:t>
            </a:fld>
            <a:endParaRPr lang="en-US" dirty="0"/>
          </a:p>
        </p:txBody>
      </p:sp>
      <p:sp>
        <p:nvSpPr>
          <p:cNvPr id="6" name="TextBox 5">
            <a:extLst>
              <a:ext uri="{FF2B5EF4-FFF2-40B4-BE49-F238E27FC236}">
                <a16:creationId xmlns:a16="http://schemas.microsoft.com/office/drawing/2014/main" id="{A405AF22-CA44-2FC7-0492-E9A482AFA764}"/>
              </a:ext>
            </a:extLst>
          </p:cNvPr>
          <p:cNvSpPr txBox="1"/>
          <p:nvPr/>
        </p:nvSpPr>
        <p:spPr>
          <a:xfrm>
            <a:off x="218439" y="1365723"/>
            <a:ext cx="6096814" cy="1477328"/>
          </a:xfrm>
          <a:prstGeom prst="rect">
            <a:avLst/>
          </a:prstGeom>
          <a:noFill/>
        </p:spPr>
        <p:txBody>
          <a:bodyPr wrap="square" rtlCol="0">
            <a:spAutoFit/>
          </a:bodyPr>
          <a:lstStyle/>
          <a:p>
            <a:r>
              <a:rPr lang="en-US" b="1" dirty="0"/>
              <a:t>Phase</a:t>
            </a:r>
            <a:r>
              <a:rPr lang="en-US" dirty="0"/>
              <a:t>: In-possession (attacking)</a:t>
            </a:r>
          </a:p>
          <a:p>
            <a:r>
              <a:rPr lang="en-US" b="1" dirty="0"/>
              <a:t>Sub-Phase</a:t>
            </a:r>
            <a:r>
              <a:rPr lang="en-US" dirty="0"/>
              <a:t>: Offensive Short Corner </a:t>
            </a:r>
          </a:p>
          <a:p>
            <a:r>
              <a:rPr lang="en-US" b="1" dirty="0"/>
              <a:t>Trigger</a:t>
            </a:r>
            <a:r>
              <a:rPr lang="en-US" dirty="0"/>
              <a:t>: We possess the ball in our attacking half</a:t>
            </a:r>
          </a:p>
          <a:p>
            <a:r>
              <a:rPr lang="en-US" sz="1800" b="1" dirty="0"/>
              <a:t>Key Performance Objective</a:t>
            </a:r>
            <a:r>
              <a:rPr lang="en-US" sz="1800" dirty="0"/>
              <a:t>: Shot on goal from within the scoring zone 60% of the time</a:t>
            </a:r>
          </a:p>
        </p:txBody>
      </p:sp>
      <p:sp>
        <p:nvSpPr>
          <p:cNvPr id="7" name="TextBox 6">
            <a:extLst>
              <a:ext uri="{FF2B5EF4-FFF2-40B4-BE49-F238E27FC236}">
                <a16:creationId xmlns:a16="http://schemas.microsoft.com/office/drawing/2014/main" id="{32D34D42-7DB8-C87D-0E88-D725C2552786}"/>
              </a:ext>
            </a:extLst>
          </p:cNvPr>
          <p:cNvSpPr txBox="1"/>
          <p:nvPr/>
        </p:nvSpPr>
        <p:spPr>
          <a:xfrm>
            <a:off x="6066376" y="1217279"/>
            <a:ext cx="6096814" cy="1477328"/>
          </a:xfrm>
          <a:prstGeom prst="rect">
            <a:avLst/>
          </a:prstGeom>
          <a:noFill/>
        </p:spPr>
        <p:txBody>
          <a:bodyPr wrap="square" rtlCol="0">
            <a:spAutoFit/>
          </a:bodyPr>
          <a:lstStyle/>
          <a:p>
            <a:r>
              <a:rPr lang="en-US" b="1" dirty="0"/>
              <a:t>Principles</a:t>
            </a:r>
          </a:p>
          <a:p>
            <a:pPr marL="285750" indent="-285750">
              <a:buFont typeface="Arial" panose="020B0604020202020204" pitchFamily="34" charset="0"/>
              <a:buChar char="•"/>
            </a:pPr>
            <a:r>
              <a:rPr lang="en-US" dirty="0"/>
              <a:t>Start with standard set</a:t>
            </a:r>
          </a:p>
          <a:p>
            <a:pPr marL="285750" indent="-285750">
              <a:buFont typeface="Arial" panose="020B0604020202020204" pitchFamily="34" charset="0"/>
              <a:buChar char="•"/>
            </a:pPr>
            <a:r>
              <a:rPr lang="en-US" dirty="0"/>
              <a:t>Give and go with supporter</a:t>
            </a:r>
          </a:p>
          <a:p>
            <a:pPr marL="285750" indent="-285750">
              <a:buFont typeface="Arial" panose="020B0604020202020204" pitchFamily="34" charset="0"/>
              <a:buChar char="•"/>
            </a:pPr>
            <a:r>
              <a:rPr lang="en-US" dirty="0"/>
              <a:t>Or he keeps it and attacks </a:t>
            </a:r>
          </a:p>
          <a:p>
            <a:pPr marL="285750" indent="-285750">
              <a:buFont typeface="Arial" panose="020B0604020202020204" pitchFamily="34" charset="0"/>
              <a:buChar char="•"/>
            </a:pPr>
            <a:r>
              <a:rPr lang="en-US" sz="1800" dirty="0"/>
              <a:t>Prevent Counter-Attack</a:t>
            </a:r>
          </a:p>
        </p:txBody>
      </p:sp>
      <p:cxnSp>
        <p:nvCxnSpPr>
          <p:cNvPr id="9" name="Straight Connector 8">
            <a:extLst>
              <a:ext uri="{FF2B5EF4-FFF2-40B4-BE49-F238E27FC236}">
                <a16:creationId xmlns:a16="http://schemas.microsoft.com/office/drawing/2014/main" id="{B5767E7C-7634-EBF5-105E-ED4F3F049BFC}"/>
              </a:ext>
            </a:extLst>
          </p:cNvPr>
          <p:cNvCxnSpPr/>
          <p:nvPr/>
        </p:nvCxnSpPr>
        <p:spPr>
          <a:xfrm flipV="1">
            <a:off x="49873" y="2871707"/>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BFB6A384-829D-B5F7-4C4C-B4B47B0161E7}"/>
              </a:ext>
            </a:extLst>
          </p:cNvPr>
          <p:cNvSpPr txBox="1"/>
          <p:nvPr/>
        </p:nvSpPr>
        <p:spPr>
          <a:xfrm>
            <a:off x="12174" y="3758150"/>
            <a:ext cx="4239367" cy="1569660"/>
          </a:xfrm>
          <a:prstGeom prst="rect">
            <a:avLst/>
          </a:prstGeom>
          <a:noFill/>
        </p:spPr>
        <p:txBody>
          <a:bodyPr wrap="square" rtlCol="0">
            <a:spAutoFit/>
          </a:bodyPr>
          <a:lstStyle/>
          <a:p>
            <a:r>
              <a:rPr lang="en-US" sz="1200" b="1" dirty="0"/>
              <a:t>Team Tactical Principles</a:t>
            </a:r>
          </a:p>
          <a:p>
            <a:pPr marL="171450" indent="-171450">
              <a:buFont typeface="Arial" panose="020B0604020202020204" pitchFamily="34" charset="0"/>
              <a:buChar char="•"/>
            </a:pPr>
            <a:r>
              <a:rPr lang="en-US" sz="1200" dirty="0"/>
              <a:t>Corner kicker 2 fingers</a:t>
            </a:r>
          </a:p>
          <a:p>
            <a:pPr marL="171450" indent="-171450">
              <a:buFont typeface="Arial" panose="020B0604020202020204" pitchFamily="34" charset="0"/>
              <a:buChar char="•"/>
            </a:pPr>
            <a:r>
              <a:rPr lang="en-US" sz="1200" dirty="0"/>
              <a:t>Standard set</a:t>
            </a:r>
          </a:p>
          <a:p>
            <a:pPr marL="171450" indent="-171450">
              <a:buFont typeface="Arial" panose="020B0604020202020204" pitchFamily="34" charset="0"/>
              <a:buChar char="•"/>
            </a:pPr>
            <a:r>
              <a:rPr lang="en-US" sz="1200" dirty="0"/>
              <a:t>Two options based on how the opponents react</a:t>
            </a:r>
          </a:p>
          <a:p>
            <a:pPr marL="171450" indent="-171450">
              <a:buFont typeface="Arial" panose="020B0604020202020204" pitchFamily="34" charset="0"/>
              <a:buChar char="•"/>
            </a:pPr>
            <a:r>
              <a:rPr lang="en-US" sz="1200" dirty="0"/>
              <a:t>Option 1 – give and go between the kicker and supporter and the kicker shoots</a:t>
            </a:r>
          </a:p>
          <a:p>
            <a:pPr marL="171450" indent="-171450">
              <a:buFont typeface="Arial" panose="020B0604020202020204" pitchFamily="34" charset="0"/>
              <a:buChar char="•"/>
            </a:pPr>
            <a:r>
              <a:rPr lang="en-US" sz="1200" dirty="0"/>
              <a:t>Option 2 – supporter keeps the ball and attacks to goal passing it to an open player likely the midfielder by the PK</a:t>
            </a:r>
          </a:p>
        </p:txBody>
      </p:sp>
      <p:sp>
        <p:nvSpPr>
          <p:cNvPr id="3" name="TextBox 2">
            <a:extLst>
              <a:ext uri="{FF2B5EF4-FFF2-40B4-BE49-F238E27FC236}">
                <a16:creationId xmlns:a16="http://schemas.microsoft.com/office/drawing/2014/main" id="{6FAB291F-1219-5334-4F88-1A4BCB01F6F4}"/>
              </a:ext>
            </a:extLst>
          </p:cNvPr>
          <p:cNvSpPr txBox="1"/>
          <p:nvPr/>
        </p:nvSpPr>
        <p:spPr>
          <a:xfrm>
            <a:off x="91534" y="3170225"/>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1-2-4-2</a:t>
            </a:r>
          </a:p>
        </p:txBody>
      </p:sp>
      <p:sp>
        <p:nvSpPr>
          <p:cNvPr id="21" name="TextBox 20">
            <a:extLst>
              <a:ext uri="{FF2B5EF4-FFF2-40B4-BE49-F238E27FC236}">
                <a16:creationId xmlns:a16="http://schemas.microsoft.com/office/drawing/2014/main" id="{0EC2ED8B-E4CA-4F86-6F24-524052C16516}"/>
              </a:ext>
            </a:extLst>
          </p:cNvPr>
          <p:cNvSpPr txBox="1"/>
          <p:nvPr/>
        </p:nvSpPr>
        <p:spPr>
          <a:xfrm>
            <a:off x="102445" y="5635301"/>
            <a:ext cx="4058824" cy="830997"/>
          </a:xfrm>
          <a:prstGeom prst="rect">
            <a:avLst/>
          </a:prstGeom>
          <a:noFill/>
        </p:spPr>
        <p:txBody>
          <a:bodyPr wrap="square" rtlCol="0">
            <a:spAutoFit/>
          </a:bodyPr>
          <a:lstStyle/>
          <a:p>
            <a:r>
              <a:rPr lang="en-US" sz="1200" b="1" dirty="0"/>
              <a:t>Corner kicker</a:t>
            </a:r>
          </a:p>
          <a:p>
            <a:pPr marL="111125" indent="-111125">
              <a:buFont typeface="Arial" panose="020B0604020202020204" pitchFamily="34" charset="0"/>
              <a:buChar char="•"/>
            </a:pPr>
            <a:r>
              <a:rPr lang="en-US" sz="1200" dirty="0"/>
              <a:t>Hand up (2) to warn the ball is about to be kicked</a:t>
            </a:r>
          </a:p>
          <a:p>
            <a:pPr marL="111125" indent="-111125">
              <a:buFont typeface="Arial" panose="020B0604020202020204" pitchFamily="34" charset="0"/>
              <a:buChar char="•"/>
            </a:pPr>
            <a:r>
              <a:rPr lang="en-US" sz="1200" dirty="0"/>
              <a:t>Give and go with supporter</a:t>
            </a:r>
          </a:p>
          <a:p>
            <a:pPr marL="111125" indent="-111125">
              <a:buFont typeface="Arial" panose="020B0604020202020204" pitchFamily="34" charset="0"/>
              <a:buChar char="•"/>
            </a:pPr>
            <a:r>
              <a:rPr lang="en-US" sz="1200" dirty="0"/>
              <a:t>Shoot or move back to prevent counter-attack</a:t>
            </a:r>
          </a:p>
        </p:txBody>
      </p:sp>
      <p:sp>
        <p:nvSpPr>
          <p:cNvPr id="30" name="TextBox 29">
            <a:extLst>
              <a:ext uri="{FF2B5EF4-FFF2-40B4-BE49-F238E27FC236}">
                <a16:creationId xmlns:a16="http://schemas.microsoft.com/office/drawing/2014/main" id="{C4A11796-14B2-7758-581A-5A7FEBD3A3DB}"/>
              </a:ext>
            </a:extLst>
          </p:cNvPr>
          <p:cNvSpPr txBox="1"/>
          <p:nvPr/>
        </p:nvSpPr>
        <p:spPr>
          <a:xfrm>
            <a:off x="8097373" y="5952842"/>
            <a:ext cx="3754124" cy="461665"/>
          </a:xfrm>
          <a:prstGeom prst="rect">
            <a:avLst/>
          </a:prstGeom>
          <a:noFill/>
        </p:spPr>
        <p:txBody>
          <a:bodyPr wrap="square" rtlCol="0">
            <a:spAutoFit/>
          </a:bodyPr>
          <a:lstStyle/>
          <a:p>
            <a:r>
              <a:rPr lang="en-US" sz="1200" b="1" dirty="0"/>
              <a:t>Defender</a:t>
            </a:r>
          </a:p>
          <a:p>
            <a:pPr marL="111125" indent="-111125">
              <a:buFont typeface="Arial" panose="020B0604020202020204" pitchFamily="34" charset="0"/>
              <a:buChar char="•"/>
            </a:pPr>
            <a:r>
              <a:rPr lang="en-US" sz="1200" dirty="0"/>
              <a:t>Play along the midfield to prevent a counter-attack</a:t>
            </a:r>
          </a:p>
        </p:txBody>
      </p:sp>
      <p:sp>
        <p:nvSpPr>
          <p:cNvPr id="32" name="TextBox 31">
            <a:extLst>
              <a:ext uri="{FF2B5EF4-FFF2-40B4-BE49-F238E27FC236}">
                <a16:creationId xmlns:a16="http://schemas.microsoft.com/office/drawing/2014/main" id="{9354F4EA-78CF-8BA8-BFCE-78BEBA0BA8D2}"/>
              </a:ext>
            </a:extLst>
          </p:cNvPr>
          <p:cNvSpPr txBox="1"/>
          <p:nvPr/>
        </p:nvSpPr>
        <p:spPr>
          <a:xfrm>
            <a:off x="8039093" y="3949033"/>
            <a:ext cx="4112284" cy="461665"/>
          </a:xfrm>
          <a:prstGeom prst="rect">
            <a:avLst/>
          </a:prstGeom>
          <a:noFill/>
        </p:spPr>
        <p:txBody>
          <a:bodyPr wrap="square" rtlCol="0">
            <a:spAutoFit/>
          </a:bodyPr>
          <a:lstStyle/>
          <a:p>
            <a:r>
              <a:rPr lang="en-US" sz="1200" b="1" dirty="0"/>
              <a:t>Forwards </a:t>
            </a:r>
          </a:p>
          <a:p>
            <a:pPr marL="111125" indent="-111125">
              <a:buFont typeface="Arial" panose="020B0604020202020204" pitchFamily="34" charset="0"/>
              <a:buChar char="•"/>
            </a:pPr>
            <a:r>
              <a:rPr lang="en-US" sz="1200" dirty="0"/>
              <a:t>Obstruct the vision and movement of the goalie</a:t>
            </a:r>
          </a:p>
        </p:txBody>
      </p:sp>
      <p:sp>
        <p:nvSpPr>
          <p:cNvPr id="33" name="TextBox 32">
            <a:extLst>
              <a:ext uri="{FF2B5EF4-FFF2-40B4-BE49-F238E27FC236}">
                <a16:creationId xmlns:a16="http://schemas.microsoft.com/office/drawing/2014/main" id="{5CBB9445-FD84-1FA4-0F82-A7231566CE1A}"/>
              </a:ext>
            </a:extLst>
          </p:cNvPr>
          <p:cNvSpPr txBox="1"/>
          <p:nvPr/>
        </p:nvSpPr>
        <p:spPr>
          <a:xfrm>
            <a:off x="8079740" y="4542980"/>
            <a:ext cx="3935894" cy="646331"/>
          </a:xfrm>
          <a:prstGeom prst="rect">
            <a:avLst/>
          </a:prstGeom>
          <a:noFill/>
        </p:spPr>
        <p:txBody>
          <a:bodyPr wrap="square" rtlCol="0">
            <a:spAutoFit/>
          </a:bodyPr>
          <a:lstStyle/>
          <a:p>
            <a:r>
              <a:rPr lang="en-US" sz="1200" b="1" dirty="0" err="1"/>
              <a:t>PKer</a:t>
            </a:r>
            <a:endParaRPr lang="en-US" sz="1200" b="1" dirty="0"/>
          </a:p>
          <a:p>
            <a:pPr marL="111125" indent="-111125">
              <a:buFont typeface="Arial" panose="020B0604020202020204" pitchFamily="34" charset="0"/>
              <a:buChar char="•"/>
            </a:pPr>
            <a:r>
              <a:rPr lang="en-US" sz="1200" dirty="0"/>
              <a:t>Position around the PK mark to score from a  “rebound” or a pass</a:t>
            </a:r>
          </a:p>
        </p:txBody>
      </p:sp>
      <p:sp>
        <p:nvSpPr>
          <p:cNvPr id="34" name="TextBox 33">
            <a:extLst>
              <a:ext uri="{FF2B5EF4-FFF2-40B4-BE49-F238E27FC236}">
                <a16:creationId xmlns:a16="http://schemas.microsoft.com/office/drawing/2014/main" id="{905E5BF3-3957-37F4-D1DA-110AFF76AD45}"/>
              </a:ext>
            </a:extLst>
          </p:cNvPr>
          <p:cNvSpPr txBox="1"/>
          <p:nvPr/>
        </p:nvSpPr>
        <p:spPr>
          <a:xfrm>
            <a:off x="8050906" y="5189252"/>
            <a:ext cx="3935894" cy="646331"/>
          </a:xfrm>
          <a:prstGeom prst="rect">
            <a:avLst/>
          </a:prstGeom>
          <a:noFill/>
        </p:spPr>
        <p:txBody>
          <a:bodyPr wrap="square" rtlCol="0">
            <a:spAutoFit/>
          </a:bodyPr>
          <a:lstStyle/>
          <a:p>
            <a:r>
              <a:rPr lang="en-US" sz="1200" b="1" dirty="0"/>
              <a:t>Defender Vulture</a:t>
            </a:r>
          </a:p>
          <a:p>
            <a:pPr marL="111125" indent="-111125">
              <a:buFont typeface="Arial" panose="020B0604020202020204" pitchFamily="34" charset="0"/>
              <a:buChar char="•"/>
            </a:pPr>
            <a:r>
              <a:rPr lang="en-US" sz="1200" dirty="0"/>
              <a:t>Start about 10 yards on top of the 18 in order to quickly close on a ball coming out of the box and score</a:t>
            </a:r>
          </a:p>
        </p:txBody>
      </p:sp>
      <p:sp>
        <p:nvSpPr>
          <p:cNvPr id="37" name="TextBox 36">
            <a:extLst>
              <a:ext uri="{FF2B5EF4-FFF2-40B4-BE49-F238E27FC236}">
                <a16:creationId xmlns:a16="http://schemas.microsoft.com/office/drawing/2014/main" id="{8F9274E0-F627-03BC-63BF-5E4489192723}"/>
              </a:ext>
            </a:extLst>
          </p:cNvPr>
          <p:cNvSpPr txBox="1"/>
          <p:nvPr/>
        </p:nvSpPr>
        <p:spPr>
          <a:xfrm>
            <a:off x="8050906" y="2987698"/>
            <a:ext cx="3606804" cy="1015663"/>
          </a:xfrm>
          <a:prstGeom prst="rect">
            <a:avLst/>
          </a:prstGeom>
          <a:noFill/>
        </p:spPr>
        <p:txBody>
          <a:bodyPr wrap="square" rtlCol="0">
            <a:spAutoFit/>
          </a:bodyPr>
          <a:lstStyle/>
          <a:p>
            <a:r>
              <a:rPr lang="en-US" sz="1200" b="1" dirty="0"/>
              <a:t>Support player</a:t>
            </a:r>
          </a:p>
          <a:p>
            <a:pPr marL="111125" indent="-111125">
              <a:buFont typeface="Arial" panose="020B0604020202020204" pitchFamily="34" charset="0"/>
              <a:buChar char="•"/>
            </a:pPr>
            <a:r>
              <a:rPr lang="en-US" sz="1200" dirty="0"/>
              <a:t>Start about 2 yards away from the corner kicker to play give and go</a:t>
            </a:r>
          </a:p>
          <a:p>
            <a:pPr marL="111125" indent="-111125">
              <a:buFont typeface="Arial" panose="020B0604020202020204" pitchFamily="34" charset="0"/>
              <a:buChar char="•"/>
            </a:pPr>
            <a:r>
              <a:rPr lang="en-US" sz="1200" dirty="0"/>
              <a:t>Or, keep the ball and attack to goal and pass to open players</a:t>
            </a:r>
          </a:p>
        </p:txBody>
      </p:sp>
      <p:grpSp>
        <p:nvGrpSpPr>
          <p:cNvPr id="27" name="Group 26">
            <a:extLst>
              <a:ext uri="{FF2B5EF4-FFF2-40B4-BE49-F238E27FC236}">
                <a16:creationId xmlns:a16="http://schemas.microsoft.com/office/drawing/2014/main" id="{8E89305E-81E7-91B3-2801-050ACBA53F61}"/>
              </a:ext>
            </a:extLst>
          </p:cNvPr>
          <p:cNvGrpSpPr/>
          <p:nvPr/>
        </p:nvGrpSpPr>
        <p:grpSpPr>
          <a:xfrm rot="10800000">
            <a:off x="4375674" y="3532447"/>
            <a:ext cx="3597567" cy="2823903"/>
            <a:chOff x="3891280" y="3158822"/>
            <a:chExt cx="4409440" cy="3262933"/>
          </a:xfrm>
        </p:grpSpPr>
        <p:sp>
          <p:nvSpPr>
            <p:cNvPr id="28" name="Rectangle 27">
              <a:extLst>
                <a:ext uri="{FF2B5EF4-FFF2-40B4-BE49-F238E27FC236}">
                  <a16:creationId xmlns:a16="http://schemas.microsoft.com/office/drawing/2014/main" id="{AFB2C5A7-61B0-0A7C-18F7-0841CC4C9208}"/>
                </a:ext>
              </a:extLst>
            </p:cNvPr>
            <p:cNvSpPr/>
            <p:nvPr/>
          </p:nvSpPr>
          <p:spPr>
            <a:xfrm>
              <a:off x="3891280" y="3159759"/>
              <a:ext cx="4409440" cy="3190874"/>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41A06C86-6DA5-3881-A076-0843D704783D}"/>
                </a:ext>
              </a:extLst>
            </p:cNvPr>
            <p:cNvSpPr/>
            <p:nvPr/>
          </p:nvSpPr>
          <p:spPr>
            <a:xfrm>
              <a:off x="5118100" y="5439093"/>
              <a:ext cx="1955800" cy="9144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FF455F1-D787-9848-5954-CD93EAFCA540}"/>
                </a:ext>
              </a:extLst>
            </p:cNvPr>
            <p:cNvSpPr/>
            <p:nvPr/>
          </p:nvSpPr>
          <p:spPr>
            <a:xfrm>
              <a:off x="5791200" y="6350635"/>
              <a:ext cx="690880" cy="71120"/>
            </a:xfrm>
            <a:prstGeom prst="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D02B80E7-F34F-E677-615F-3A221114D135}"/>
                </a:ext>
              </a:extLst>
            </p:cNvPr>
            <p:cNvSpPr/>
            <p:nvPr/>
          </p:nvSpPr>
          <p:spPr>
            <a:xfrm>
              <a:off x="5647690" y="5989796"/>
              <a:ext cx="977900" cy="36512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E3EB64CE-7945-B152-751B-FD66D4FD80F4}"/>
                </a:ext>
              </a:extLst>
            </p:cNvPr>
            <p:cNvSpPr/>
            <p:nvPr/>
          </p:nvSpPr>
          <p:spPr>
            <a:xfrm>
              <a:off x="5679440" y="3158822"/>
              <a:ext cx="721360" cy="760403"/>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Connector 44">
              <a:extLst>
                <a:ext uri="{FF2B5EF4-FFF2-40B4-BE49-F238E27FC236}">
                  <a16:creationId xmlns:a16="http://schemas.microsoft.com/office/drawing/2014/main" id="{716A40F3-BBF7-93DA-A721-9468890E7EC2}"/>
                </a:ext>
              </a:extLst>
            </p:cNvPr>
            <p:cNvCxnSpPr/>
            <p:nvPr/>
          </p:nvCxnSpPr>
          <p:spPr>
            <a:xfrm>
              <a:off x="3891280" y="3547923"/>
              <a:ext cx="4409440" cy="0"/>
            </a:xfrm>
            <a:prstGeom prst="line">
              <a:avLst/>
            </a:prstGeom>
          </p:spPr>
          <p:style>
            <a:lnRef idx="2">
              <a:schemeClr val="dk1"/>
            </a:lnRef>
            <a:fillRef idx="0">
              <a:schemeClr val="dk1"/>
            </a:fillRef>
            <a:effectRef idx="1">
              <a:schemeClr val="dk1"/>
            </a:effectRef>
            <a:fontRef idx="minor">
              <a:schemeClr val="tx1"/>
            </a:fontRef>
          </p:style>
        </p:cxnSp>
      </p:grpSp>
      <p:sp>
        <p:nvSpPr>
          <p:cNvPr id="46" name="Oval 45">
            <a:extLst>
              <a:ext uri="{FF2B5EF4-FFF2-40B4-BE49-F238E27FC236}">
                <a16:creationId xmlns:a16="http://schemas.microsoft.com/office/drawing/2014/main" id="{74261817-3695-957E-0054-70CB59B9B85C}"/>
              </a:ext>
            </a:extLst>
          </p:cNvPr>
          <p:cNvSpPr/>
          <p:nvPr/>
        </p:nvSpPr>
        <p:spPr>
          <a:xfrm>
            <a:off x="4529032" y="3640847"/>
            <a:ext cx="99472" cy="10838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24E85398-72AB-B87C-2F72-57133227A8C1}"/>
              </a:ext>
            </a:extLst>
          </p:cNvPr>
          <p:cNvSpPr/>
          <p:nvPr/>
        </p:nvSpPr>
        <p:spPr>
          <a:xfrm>
            <a:off x="6092162" y="3623120"/>
            <a:ext cx="140312" cy="154701"/>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a:extLst>
              <a:ext uri="{FF2B5EF4-FFF2-40B4-BE49-F238E27FC236}">
                <a16:creationId xmlns:a16="http://schemas.microsoft.com/office/drawing/2014/main" id="{BDB85358-B3FF-C37D-BB70-F4F1A842C2AA}"/>
              </a:ext>
            </a:extLst>
          </p:cNvPr>
          <p:cNvCxnSpPr>
            <a:cxnSpLocks/>
            <a:stCxn id="46" idx="5"/>
            <a:endCxn id="55" idx="2"/>
          </p:cNvCxnSpPr>
          <p:nvPr/>
        </p:nvCxnSpPr>
        <p:spPr>
          <a:xfrm>
            <a:off x="4613937" y="3733359"/>
            <a:ext cx="115795" cy="17471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9" name="Straight Arrow Connector 48">
            <a:extLst>
              <a:ext uri="{FF2B5EF4-FFF2-40B4-BE49-F238E27FC236}">
                <a16:creationId xmlns:a16="http://schemas.microsoft.com/office/drawing/2014/main" id="{40929246-0353-8628-8540-56BEDA5D9E03}"/>
              </a:ext>
            </a:extLst>
          </p:cNvPr>
          <p:cNvCxnSpPr>
            <a:cxnSpLocks/>
            <a:endCxn id="36" idx="2"/>
          </p:cNvCxnSpPr>
          <p:nvPr/>
        </p:nvCxnSpPr>
        <p:spPr>
          <a:xfrm flipV="1">
            <a:off x="5362183" y="3532447"/>
            <a:ext cx="779117" cy="878326"/>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50" name="TextBox 49">
            <a:extLst>
              <a:ext uri="{FF2B5EF4-FFF2-40B4-BE49-F238E27FC236}">
                <a16:creationId xmlns:a16="http://schemas.microsoft.com/office/drawing/2014/main" id="{90DF5C3A-7DFE-B895-9024-A28B936D12CD}"/>
              </a:ext>
            </a:extLst>
          </p:cNvPr>
          <p:cNvSpPr txBox="1"/>
          <p:nvPr/>
        </p:nvSpPr>
        <p:spPr>
          <a:xfrm>
            <a:off x="4375673" y="3306250"/>
            <a:ext cx="1073884" cy="276999"/>
          </a:xfrm>
          <a:prstGeom prst="rect">
            <a:avLst/>
          </a:prstGeom>
          <a:noFill/>
        </p:spPr>
        <p:txBody>
          <a:bodyPr wrap="none" rtlCol="0">
            <a:spAutoFit/>
          </a:bodyPr>
          <a:lstStyle/>
          <a:p>
            <a:r>
              <a:rPr lang="en-US" sz="1200" dirty="0"/>
              <a:t>Corner kicker</a:t>
            </a:r>
          </a:p>
        </p:txBody>
      </p:sp>
      <p:sp>
        <p:nvSpPr>
          <p:cNvPr id="51" name="TextBox 50">
            <a:extLst>
              <a:ext uri="{FF2B5EF4-FFF2-40B4-BE49-F238E27FC236}">
                <a16:creationId xmlns:a16="http://schemas.microsoft.com/office/drawing/2014/main" id="{E5F98D39-7C26-7169-CBE5-66B08C4BAF6B}"/>
              </a:ext>
            </a:extLst>
          </p:cNvPr>
          <p:cNvSpPr txBox="1"/>
          <p:nvPr/>
        </p:nvSpPr>
        <p:spPr>
          <a:xfrm>
            <a:off x="4375673" y="4338229"/>
            <a:ext cx="849143" cy="276999"/>
          </a:xfrm>
          <a:prstGeom prst="rect">
            <a:avLst/>
          </a:prstGeom>
          <a:noFill/>
        </p:spPr>
        <p:txBody>
          <a:bodyPr wrap="none" rtlCol="0">
            <a:spAutoFit/>
          </a:bodyPr>
          <a:lstStyle/>
          <a:p>
            <a:r>
              <a:rPr lang="en-US" sz="1200" dirty="0"/>
              <a:t>Supporter</a:t>
            </a:r>
          </a:p>
        </p:txBody>
      </p:sp>
      <p:sp>
        <p:nvSpPr>
          <p:cNvPr id="52" name="TextBox 51">
            <a:extLst>
              <a:ext uri="{FF2B5EF4-FFF2-40B4-BE49-F238E27FC236}">
                <a16:creationId xmlns:a16="http://schemas.microsoft.com/office/drawing/2014/main" id="{05B4C072-1FDA-AB09-E987-D1BD086296D9}"/>
              </a:ext>
            </a:extLst>
          </p:cNvPr>
          <p:cNvSpPr txBox="1"/>
          <p:nvPr/>
        </p:nvSpPr>
        <p:spPr>
          <a:xfrm>
            <a:off x="6491848" y="3584599"/>
            <a:ext cx="795154" cy="276999"/>
          </a:xfrm>
          <a:prstGeom prst="rect">
            <a:avLst/>
          </a:prstGeom>
          <a:noFill/>
        </p:spPr>
        <p:txBody>
          <a:bodyPr wrap="none" rtlCol="0">
            <a:spAutoFit/>
          </a:bodyPr>
          <a:lstStyle/>
          <a:p>
            <a:r>
              <a:rPr lang="en-US" sz="1200" dirty="0"/>
              <a:t>6 Yarders</a:t>
            </a:r>
          </a:p>
        </p:txBody>
      </p:sp>
      <p:sp>
        <p:nvSpPr>
          <p:cNvPr id="53" name="TextBox 52">
            <a:extLst>
              <a:ext uri="{FF2B5EF4-FFF2-40B4-BE49-F238E27FC236}">
                <a16:creationId xmlns:a16="http://schemas.microsoft.com/office/drawing/2014/main" id="{2B4D2228-E57F-BD1E-5227-51DFCC5BA88D}"/>
              </a:ext>
            </a:extLst>
          </p:cNvPr>
          <p:cNvSpPr txBox="1"/>
          <p:nvPr/>
        </p:nvSpPr>
        <p:spPr>
          <a:xfrm>
            <a:off x="6354053" y="3996855"/>
            <a:ext cx="565026" cy="276999"/>
          </a:xfrm>
          <a:prstGeom prst="rect">
            <a:avLst/>
          </a:prstGeom>
          <a:noFill/>
        </p:spPr>
        <p:txBody>
          <a:bodyPr wrap="none" rtlCol="0">
            <a:spAutoFit/>
          </a:bodyPr>
          <a:lstStyle/>
          <a:p>
            <a:r>
              <a:rPr lang="en-US" sz="1200" dirty="0" err="1"/>
              <a:t>PKers</a:t>
            </a:r>
            <a:endParaRPr lang="en-US" sz="1200" dirty="0"/>
          </a:p>
        </p:txBody>
      </p:sp>
      <p:sp>
        <p:nvSpPr>
          <p:cNvPr id="54" name="TextBox 53">
            <a:extLst>
              <a:ext uri="{FF2B5EF4-FFF2-40B4-BE49-F238E27FC236}">
                <a16:creationId xmlns:a16="http://schemas.microsoft.com/office/drawing/2014/main" id="{7CDED940-71C1-8AC9-6970-3857F2B5C32B}"/>
              </a:ext>
            </a:extLst>
          </p:cNvPr>
          <p:cNvSpPr txBox="1"/>
          <p:nvPr/>
        </p:nvSpPr>
        <p:spPr>
          <a:xfrm>
            <a:off x="6288644" y="4834230"/>
            <a:ext cx="663515" cy="276999"/>
          </a:xfrm>
          <a:prstGeom prst="rect">
            <a:avLst/>
          </a:prstGeom>
          <a:noFill/>
        </p:spPr>
        <p:txBody>
          <a:bodyPr wrap="none" rtlCol="0">
            <a:spAutoFit/>
          </a:bodyPr>
          <a:lstStyle/>
          <a:p>
            <a:r>
              <a:rPr lang="en-US" sz="1200" dirty="0"/>
              <a:t>Vulture</a:t>
            </a:r>
          </a:p>
        </p:txBody>
      </p:sp>
      <p:sp>
        <p:nvSpPr>
          <p:cNvPr id="55" name="Oval 54">
            <a:extLst>
              <a:ext uri="{FF2B5EF4-FFF2-40B4-BE49-F238E27FC236}">
                <a16:creationId xmlns:a16="http://schemas.microsoft.com/office/drawing/2014/main" id="{3D3FD903-7DB3-B8D9-0F9C-D76E24335059}"/>
              </a:ext>
            </a:extLst>
          </p:cNvPr>
          <p:cNvSpPr/>
          <p:nvPr/>
        </p:nvSpPr>
        <p:spPr>
          <a:xfrm>
            <a:off x="4729732" y="3818695"/>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56" name="Oval 55">
            <a:extLst>
              <a:ext uri="{FF2B5EF4-FFF2-40B4-BE49-F238E27FC236}">
                <a16:creationId xmlns:a16="http://schemas.microsoft.com/office/drawing/2014/main" id="{D975A911-FD90-65F0-3A0C-47330ABCCC51}"/>
              </a:ext>
            </a:extLst>
          </p:cNvPr>
          <p:cNvSpPr/>
          <p:nvPr/>
        </p:nvSpPr>
        <p:spPr>
          <a:xfrm>
            <a:off x="5876487" y="365403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57" name="Oval 56">
            <a:extLst>
              <a:ext uri="{FF2B5EF4-FFF2-40B4-BE49-F238E27FC236}">
                <a16:creationId xmlns:a16="http://schemas.microsoft.com/office/drawing/2014/main" id="{D0BDBD09-5D12-0799-D735-4BAED680B59B}"/>
              </a:ext>
            </a:extLst>
          </p:cNvPr>
          <p:cNvSpPr/>
          <p:nvPr/>
        </p:nvSpPr>
        <p:spPr>
          <a:xfrm>
            <a:off x="6093952" y="5930227"/>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58" name="Oval 57">
            <a:extLst>
              <a:ext uri="{FF2B5EF4-FFF2-40B4-BE49-F238E27FC236}">
                <a16:creationId xmlns:a16="http://schemas.microsoft.com/office/drawing/2014/main" id="{0A9408B5-CE67-E311-D1C8-DDEB9E328821}"/>
              </a:ext>
            </a:extLst>
          </p:cNvPr>
          <p:cNvSpPr/>
          <p:nvPr/>
        </p:nvSpPr>
        <p:spPr>
          <a:xfrm>
            <a:off x="6092162" y="491108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59" name="Oval 58">
            <a:extLst>
              <a:ext uri="{FF2B5EF4-FFF2-40B4-BE49-F238E27FC236}">
                <a16:creationId xmlns:a16="http://schemas.microsoft.com/office/drawing/2014/main" id="{11BB04BB-4C49-9F4A-4BD0-973985289B89}"/>
              </a:ext>
            </a:extLst>
          </p:cNvPr>
          <p:cNvSpPr/>
          <p:nvPr/>
        </p:nvSpPr>
        <p:spPr>
          <a:xfrm>
            <a:off x="6075578" y="404879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60" name="Oval 59">
            <a:extLst>
              <a:ext uri="{FF2B5EF4-FFF2-40B4-BE49-F238E27FC236}">
                <a16:creationId xmlns:a16="http://schemas.microsoft.com/office/drawing/2014/main" id="{3D6F5B32-7667-068B-3875-9205F69BF66B}"/>
              </a:ext>
            </a:extLst>
          </p:cNvPr>
          <p:cNvSpPr/>
          <p:nvPr/>
        </p:nvSpPr>
        <p:spPr>
          <a:xfrm>
            <a:off x="6554650" y="3880119"/>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cxnSp>
        <p:nvCxnSpPr>
          <p:cNvPr id="61" name="Straight Arrow Connector 60">
            <a:extLst>
              <a:ext uri="{FF2B5EF4-FFF2-40B4-BE49-F238E27FC236}">
                <a16:creationId xmlns:a16="http://schemas.microsoft.com/office/drawing/2014/main" id="{2F113714-0C29-16C7-5505-8D04CB881047}"/>
              </a:ext>
            </a:extLst>
          </p:cNvPr>
          <p:cNvCxnSpPr>
            <a:cxnSpLocks/>
          </p:cNvCxnSpPr>
          <p:nvPr/>
        </p:nvCxnSpPr>
        <p:spPr>
          <a:xfrm>
            <a:off x="4410896" y="3674527"/>
            <a:ext cx="206411" cy="429209"/>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63" name="Oval 62">
            <a:extLst>
              <a:ext uri="{FF2B5EF4-FFF2-40B4-BE49-F238E27FC236}">
                <a16:creationId xmlns:a16="http://schemas.microsoft.com/office/drawing/2014/main" id="{A56D8272-37AE-BE78-BFBB-E3D81D62E0AA}"/>
              </a:ext>
            </a:extLst>
          </p:cNvPr>
          <p:cNvSpPr/>
          <p:nvPr/>
        </p:nvSpPr>
        <p:spPr>
          <a:xfrm>
            <a:off x="4304370" y="351100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64" name="Oval 63">
            <a:extLst>
              <a:ext uri="{FF2B5EF4-FFF2-40B4-BE49-F238E27FC236}">
                <a16:creationId xmlns:a16="http://schemas.microsoft.com/office/drawing/2014/main" id="{3355D9B2-BF25-2F75-AA9A-329800A44856}"/>
              </a:ext>
            </a:extLst>
          </p:cNvPr>
          <p:cNvSpPr/>
          <p:nvPr/>
        </p:nvSpPr>
        <p:spPr>
          <a:xfrm>
            <a:off x="6239005" y="368222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cxnSp>
        <p:nvCxnSpPr>
          <p:cNvPr id="68" name="Straight Arrow Connector 67">
            <a:extLst>
              <a:ext uri="{FF2B5EF4-FFF2-40B4-BE49-F238E27FC236}">
                <a16:creationId xmlns:a16="http://schemas.microsoft.com/office/drawing/2014/main" id="{BF6B961A-43D0-9ED3-1D85-0959E31CF7FC}"/>
              </a:ext>
            </a:extLst>
          </p:cNvPr>
          <p:cNvCxnSpPr>
            <a:cxnSpLocks/>
          </p:cNvCxnSpPr>
          <p:nvPr/>
        </p:nvCxnSpPr>
        <p:spPr>
          <a:xfrm>
            <a:off x="4628504" y="4090013"/>
            <a:ext cx="687934" cy="386715"/>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71" name="Straight Arrow Connector 70">
            <a:extLst>
              <a:ext uri="{FF2B5EF4-FFF2-40B4-BE49-F238E27FC236}">
                <a16:creationId xmlns:a16="http://schemas.microsoft.com/office/drawing/2014/main" id="{8BEB94DB-D20E-64D3-3B05-1ABCF014C749}"/>
              </a:ext>
            </a:extLst>
          </p:cNvPr>
          <p:cNvCxnSpPr>
            <a:cxnSpLocks/>
          </p:cNvCxnSpPr>
          <p:nvPr/>
        </p:nvCxnSpPr>
        <p:spPr>
          <a:xfrm>
            <a:off x="4853864" y="4048798"/>
            <a:ext cx="451997" cy="38526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76" name="Freeform: Shape 75">
            <a:extLst>
              <a:ext uri="{FF2B5EF4-FFF2-40B4-BE49-F238E27FC236}">
                <a16:creationId xmlns:a16="http://schemas.microsoft.com/office/drawing/2014/main" id="{CE8B3A95-594A-8B2E-795E-515B6C09AEF3}"/>
              </a:ext>
            </a:extLst>
          </p:cNvPr>
          <p:cNvSpPr/>
          <p:nvPr/>
        </p:nvSpPr>
        <p:spPr>
          <a:xfrm rot="4017680">
            <a:off x="5064149" y="3421701"/>
            <a:ext cx="118331" cy="624068"/>
          </a:xfrm>
          <a:custGeom>
            <a:avLst/>
            <a:gdLst>
              <a:gd name="connsiteX0" fmla="*/ 64494 w 148470"/>
              <a:gd name="connsiteY0" fmla="*/ 685800 h 685800"/>
              <a:gd name="connsiteX1" fmla="*/ 22931 w 148470"/>
              <a:gd name="connsiteY1" fmla="*/ 550718 h 685800"/>
              <a:gd name="connsiteX2" fmla="*/ 106058 w 148470"/>
              <a:gd name="connsiteY2" fmla="*/ 488373 h 685800"/>
              <a:gd name="connsiteX3" fmla="*/ 106058 w 148470"/>
              <a:gd name="connsiteY3" fmla="*/ 394855 h 685800"/>
              <a:gd name="connsiteX4" fmla="*/ 74885 w 148470"/>
              <a:gd name="connsiteY4" fmla="*/ 374073 h 685800"/>
              <a:gd name="connsiteX5" fmla="*/ 33321 w 148470"/>
              <a:gd name="connsiteY5" fmla="*/ 322118 h 685800"/>
              <a:gd name="connsiteX6" fmla="*/ 33321 w 148470"/>
              <a:gd name="connsiteY6" fmla="*/ 218209 h 685800"/>
              <a:gd name="connsiteX7" fmla="*/ 95667 w 148470"/>
              <a:gd name="connsiteY7" fmla="*/ 176645 h 685800"/>
              <a:gd name="connsiteX8" fmla="*/ 147621 w 148470"/>
              <a:gd name="connsiteY8" fmla="*/ 51955 h 685800"/>
              <a:gd name="connsiteX9" fmla="*/ 147621 w 148470"/>
              <a:gd name="connsiteY9" fmla="*/ 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8470" h="685800">
                <a:moveTo>
                  <a:pt x="64494" y="685800"/>
                </a:moveTo>
                <a:cubicBezTo>
                  <a:pt x="15041" y="646237"/>
                  <a:pt x="-28082" y="635740"/>
                  <a:pt x="22931" y="550718"/>
                </a:cubicBezTo>
                <a:cubicBezTo>
                  <a:pt x="40751" y="521018"/>
                  <a:pt x="106058" y="488373"/>
                  <a:pt x="106058" y="488373"/>
                </a:cubicBezTo>
                <a:cubicBezTo>
                  <a:pt x="118041" y="452424"/>
                  <a:pt x="128003" y="438744"/>
                  <a:pt x="106058" y="394855"/>
                </a:cubicBezTo>
                <a:cubicBezTo>
                  <a:pt x="100473" y="383685"/>
                  <a:pt x="83716" y="382904"/>
                  <a:pt x="74885" y="374073"/>
                </a:cubicBezTo>
                <a:cubicBezTo>
                  <a:pt x="59203" y="358391"/>
                  <a:pt x="47176" y="339436"/>
                  <a:pt x="33321" y="322118"/>
                </a:cubicBezTo>
                <a:cubicBezTo>
                  <a:pt x="21527" y="286734"/>
                  <a:pt x="7204" y="259250"/>
                  <a:pt x="33321" y="218209"/>
                </a:cubicBezTo>
                <a:cubicBezTo>
                  <a:pt x="46730" y="197137"/>
                  <a:pt x="95667" y="176645"/>
                  <a:pt x="95667" y="176645"/>
                </a:cubicBezTo>
                <a:cubicBezTo>
                  <a:pt x="115877" y="136226"/>
                  <a:pt x="142506" y="97998"/>
                  <a:pt x="147621" y="51955"/>
                </a:cubicBezTo>
                <a:cubicBezTo>
                  <a:pt x="149533" y="34743"/>
                  <a:pt x="147621" y="17318"/>
                  <a:pt x="147621" y="0"/>
                </a:cubicBezTo>
              </a:path>
            </a:pathLst>
          </a:custGeom>
          <a:noFill/>
          <a:ln>
            <a:tailEnd type="stealth" w="lg" len="lg"/>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7" name="Straight Arrow Connector 76">
            <a:extLst>
              <a:ext uri="{FF2B5EF4-FFF2-40B4-BE49-F238E27FC236}">
                <a16:creationId xmlns:a16="http://schemas.microsoft.com/office/drawing/2014/main" id="{A55F00FB-A891-72B5-A724-0998A23F2831}"/>
              </a:ext>
            </a:extLst>
          </p:cNvPr>
          <p:cNvCxnSpPr>
            <a:cxnSpLocks/>
            <a:endCxn id="59" idx="1"/>
          </p:cNvCxnSpPr>
          <p:nvPr/>
        </p:nvCxnSpPr>
        <p:spPr>
          <a:xfrm>
            <a:off x="5449557" y="3689760"/>
            <a:ext cx="651206" cy="385216"/>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3" name="Straight Arrow Connector 82">
            <a:extLst>
              <a:ext uri="{FF2B5EF4-FFF2-40B4-BE49-F238E27FC236}">
                <a16:creationId xmlns:a16="http://schemas.microsoft.com/office/drawing/2014/main" id="{D711207B-328E-3484-7834-6CB338D0CD79}"/>
              </a:ext>
            </a:extLst>
          </p:cNvPr>
          <p:cNvCxnSpPr>
            <a:cxnSpLocks/>
          </p:cNvCxnSpPr>
          <p:nvPr/>
        </p:nvCxnSpPr>
        <p:spPr>
          <a:xfrm flipV="1">
            <a:off x="6256273" y="3583249"/>
            <a:ext cx="58980" cy="45472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799157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C614A4-CDC4-3095-4365-53E1ECA0FC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5D471C-7732-8B9C-117C-AEB8522864FE}"/>
              </a:ext>
            </a:extLst>
          </p:cNvPr>
          <p:cNvSpPr>
            <a:spLocks noGrp="1"/>
          </p:cNvSpPr>
          <p:nvPr>
            <p:ph type="title"/>
          </p:nvPr>
        </p:nvSpPr>
        <p:spPr/>
        <p:txBody>
          <a:bodyPr/>
          <a:lstStyle/>
          <a:p>
            <a:r>
              <a:rPr lang="en-US" dirty="0"/>
              <a:t>Phase Defending (in the flow and restart)</a:t>
            </a:r>
          </a:p>
        </p:txBody>
      </p:sp>
      <p:sp>
        <p:nvSpPr>
          <p:cNvPr id="3" name="Content Placeholder 2">
            <a:extLst>
              <a:ext uri="{FF2B5EF4-FFF2-40B4-BE49-F238E27FC236}">
                <a16:creationId xmlns:a16="http://schemas.microsoft.com/office/drawing/2014/main" id="{6F2090EA-793F-EE28-945D-7FA0D0D377CB}"/>
              </a:ext>
            </a:extLst>
          </p:cNvPr>
          <p:cNvSpPr>
            <a:spLocks noGrp="1"/>
          </p:cNvSpPr>
          <p:nvPr>
            <p:ph idx="1"/>
          </p:nvPr>
        </p:nvSpPr>
        <p:spPr>
          <a:xfrm>
            <a:off x="838200" y="1825625"/>
            <a:ext cx="4412226" cy="4351338"/>
          </a:xfrm>
        </p:spPr>
        <p:txBody>
          <a:bodyPr/>
          <a:lstStyle/>
          <a:p>
            <a:pPr marL="0" indent="0">
              <a:buNone/>
            </a:pPr>
            <a:r>
              <a:rPr lang="en-US" dirty="0"/>
              <a:t>Subphases in the flow:</a:t>
            </a:r>
          </a:p>
          <a:p>
            <a:r>
              <a:rPr lang="en-US" dirty="0"/>
              <a:t>Low-block</a:t>
            </a:r>
          </a:p>
          <a:p>
            <a:r>
              <a:rPr lang="en-US" dirty="0"/>
              <a:t>Mid-block</a:t>
            </a:r>
          </a:p>
          <a:p>
            <a:r>
              <a:rPr lang="en-US" dirty="0"/>
              <a:t>High-press</a:t>
            </a:r>
          </a:p>
        </p:txBody>
      </p:sp>
      <p:sp>
        <p:nvSpPr>
          <p:cNvPr id="5" name="Slide Number Placeholder 4">
            <a:extLst>
              <a:ext uri="{FF2B5EF4-FFF2-40B4-BE49-F238E27FC236}">
                <a16:creationId xmlns:a16="http://schemas.microsoft.com/office/drawing/2014/main" id="{9330C91B-130E-2011-7888-B9C282FFD303}"/>
              </a:ext>
            </a:extLst>
          </p:cNvPr>
          <p:cNvSpPr>
            <a:spLocks noGrp="1"/>
          </p:cNvSpPr>
          <p:nvPr>
            <p:ph type="sldNum" sz="quarter" idx="12"/>
          </p:nvPr>
        </p:nvSpPr>
        <p:spPr/>
        <p:txBody>
          <a:bodyPr/>
          <a:lstStyle/>
          <a:p>
            <a:fld id="{8F20E1A4-FEFE-461B-99E5-4F801F46DE8A}" type="slidenum">
              <a:rPr lang="en-US" smtClean="0"/>
              <a:t>18</a:t>
            </a:fld>
            <a:endParaRPr lang="en-US" dirty="0"/>
          </a:p>
        </p:txBody>
      </p:sp>
      <p:sp>
        <p:nvSpPr>
          <p:cNvPr id="6" name="Content Placeholder 2">
            <a:extLst>
              <a:ext uri="{FF2B5EF4-FFF2-40B4-BE49-F238E27FC236}">
                <a16:creationId xmlns:a16="http://schemas.microsoft.com/office/drawing/2014/main" id="{FE2A3AED-CE5F-80A0-F959-4528C4B728FA}"/>
              </a:ext>
            </a:extLst>
          </p:cNvPr>
          <p:cNvSpPr txBox="1">
            <a:spLocks/>
          </p:cNvSpPr>
          <p:nvPr/>
        </p:nvSpPr>
        <p:spPr>
          <a:xfrm>
            <a:off x="6535993" y="1810979"/>
            <a:ext cx="4412226"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Subphases restart:</a:t>
            </a:r>
          </a:p>
          <a:p>
            <a:r>
              <a:rPr lang="en-US" dirty="0"/>
              <a:t>Corner kicks</a:t>
            </a:r>
          </a:p>
        </p:txBody>
      </p:sp>
    </p:spTree>
    <p:extLst>
      <p:ext uri="{BB962C8B-B14F-4D97-AF65-F5344CB8AC3E}">
        <p14:creationId xmlns:p14="http://schemas.microsoft.com/office/powerpoint/2010/main" val="3443490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EDD67F-9FA4-1D94-B0CF-6B1E080334E8}"/>
            </a:ext>
          </a:extLst>
        </p:cNvPr>
        <p:cNvGrpSpPr/>
        <p:nvPr/>
      </p:nvGrpSpPr>
      <p:grpSpPr>
        <a:xfrm>
          <a:off x="0" y="0"/>
          <a:ext cx="0" cy="0"/>
          <a:chOff x="0" y="0"/>
          <a:chExt cx="0" cy="0"/>
        </a:xfrm>
      </p:grpSpPr>
      <p:grpSp>
        <p:nvGrpSpPr>
          <p:cNvPr id="13" name="Group 12">
            <a:extLst>
              <a:ext uri="{FF2B5EF4-FFF2-40B4-BE49-F238E27FC236}">
                <a16:creationId xmlns:a16="http://schemas.microsoft.com/office/drawing/2014/main" id="{62C55FA0-7223-B266-D3C4-171F9952778A}"/>
              </a:ext>
            </a:extLst>
          </p:cNvPr>
          <p:cNvGrpSpPr/>
          <p:nvPr/>
        </p:nvGrpSpPr>
        <p:grpSpPr>
          <a:xfrm>
            <a:off x="4603661" y="2863126"/>
            <a:ext cx="3017733" cy="4087098"/>
            <a:chOff x="4587133" y="2272150"/>
            <a:chExt cx="3017733" cy="4087098"/>
          </a:xfrm>
        </p:grpSpPr>
        <p:sp>
          <p:nvSpPr>
            <p:cNvPr id="14" name="Rectangle 13">
              <a:extLst>
                <a:ext uri="{FF2B5EF4-FFF2-40B4-BE49-F238E27FC236}">
                  <a16:creationId xmlns:a16="http://schemas.microsoft.com/office/drawing/2014/main" id="{67B025E5-03B0-980B-55D5-A47C2C4D55E7}"/>
                </a:ext>
              </a:extLst>
            </p:cNvPr>
            <p:cNvSpPr/>
            <p:nvPr/>
          </p:nvSpPr>
          <p:spPr>
            <a:xfrm>
              <a:off x="4587133" y="2436769"/>
              <a:ext cx="3017733" cy="3754581"/>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DF3A4F0-81E2-C7BE-AE47-85540A21935D}"/>
                </a:ext>
              </a:extLst>
            </p:cNvPr>
            <p:cNvSpPr/>
            <p:nvPr/>
          </p:nvSpPr>
          <p:spPr>
            <a:xfrm>
              <a:off x="5680364" y="2272150"/>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FED1A09-0998-2A75-8075-F8BD8AC68E85}"/>
                </a:ext>
              </a:extLst>
            </p:cNvPr>
            <p:cNvSpPr/>
            <p:nvPr/>
          </p:nvSpPr>
          <p:spPr>
            <a:xfrm>
              <a:off x="5805054" y="6192994"/>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3567941-A961-2FE0-7191-595B6D5ADA14}"/>
                </a:ext>
              </a:extLst>
            </p:cNvPr>
            <p:cNvSpPr/>
            <p:nvPr/>
          </p:nvSpPr>
          <p:spPr>
            <a:xfrm>
              <a:off x="5153891" y="2435125"/>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5654E91-3F39-B821-273E-A123A04498C1}"/>
                </a:ext>
              </a:extLst>
            </p:cNvPr>
            <p:cNvSpPr/>
            <p:nvPr/>
          </p:nvSpPr>
          <p:spPr>
            <a:xfrm>
              <a:off x="5237027" y="5341305"/>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283FCD3F-6F5A-381E-B109-A53DB8069C06}"/>
                </a:ext>
              </a:extLst>
            </p:cNvPr>
            <p:cNvSpPr/>
            <p:nvPr/>
          </p:nvSpPr>
          <p:spPr>
            <a:xfrm>
              <a:off x="5659591" y="3894170"/>
              <a:ext cx="858981" cy="82690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45028F91-01F1-4EEC-D786-2A97003F37D9}"/>
                </a:ext>
              </a:extLst>
            </p:cNvPr>
            <p:cNvCxnSpPr>
              <a:stCxn id="14" idx="1"/>
              <a:endCxn id="14" idx="3"/>
            </p:cNvCxnSpPr>
            <p:nvPr/>
          </p:nvCxnSpPr>
          <p:spPr>
            <a:xfrm>
              <a:off x="4587133" y="4314060"/>
              <a:ext cx="3017733" cy="0"/>
            </a:xfrm>
            <a:prstGeom prst="line">
              <a:avLst/>
            </a:prstGeom>
          </p:spPr>
          <p:style>
            <a:lnRef idx="2">
              <a:schemeClr val="dk1"/>
            </a:lnRef>
            <a:fillRef idx="0">
              <a:schemeClr val="dk1"/>
            </a:fillRef>
            <a:effectRef idx="1">
              <a:schemeClr val="dk1"/>
            </a:effectRef>
            <a:fontRef idx="minor">
              <a:schemeClr val="tx1"/>
            </a:fontRef>
          </p:style>
        </p:cxnSp>
      </p:grpSp>
      <p:sp>
        <p:nvSpPr>
          <p:cNvPr id="2" name="Title 1">
            <a:extLst>
              <a:ext uri="{FF2B5EF4-FFF2-40B4-BE49-F238E27FC236}">
                <a16:creationId xmlns:a16="http://schemas.microsoft.com/office/drawing/2014/main" id="{94C7CBD5-D1FC-2564-6889-43DA8353837D}"/>
              </a:ext>
            </a:extLst>
          </p:cNvPr>
          <p:cNvSpPr>
            <a:spLocks noGrp="1"/>
          </p:cNvSpPr>
          <p:nvPr>
            <p:ph type="title"/>
          </p:nvPr>
        </p:nvSpPr>
        <p:spPr/>
        <p:txBody>
          <a:bodyPr/>
          <a:lstStyle/>
          <a:p>
            <a:r>
              <a:rPr lang="en-US" dirty="0"/>
              <a:t>Sub-Phase: Low-Block</a:t>
            </a:r>
          </a:p>
        </p:txBody>
      </p:sp>
      <p:sp>
        <p:nvSpPr>
          <p:cNvPr id="5" name="Slide Number Placeholder 4">
            <a:extLst>
              <a:ext uri="{FF2B5EF4-FFF2-40B4-BE49-F238E27FC236}">
                <a16:creationId xmlns:a16="http://schemas.microsoft.com/office/drawing/2014/main" id="{3A79B2B5-44AB-57CC-79ED-32C8AC51AC5A}"/>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19</a:t>
            </a:fld>
            <a:endParaRPr lang="en-US" dirty="0"/>
          </a:p>
        </p:txBody>
      </p:sp>
      <p:sp>
        <p:nvSpPr>
          <p:cNvPr id="6" name="TextBox 5">
            <a:extLst>
              <a:ext uri="{FF2B5EF4-FFF2-40B4-BE49-F238E27FC236}">
                <a16:creationId xmlns:a16="http://schemas.microsoft.com/office/drawing/2014/main" id="{E6C97817-1566-4A0D-8878-52915D52D545}"/>
              </a:ext>
            </a:extLst>
          </p:cNvPr>
          <p:cNvSpPr txBox="1"/>
          <p:nvPr/>
        </p:nvSpPr>
        <p:spPr>
          <a:xfrm>
            <a:off x="91534" y="1239770"/>
            <a:ext cx="6237600" cy="1323439"/>
          </a:xfrm>
          <a:prstGeom prst="rect">
            <a:avLst/>
          </a:prstGeom>
          <a:noFill/>
        </p:spPr>
        <p:txBody>
          <a:bodyPr wrap="square" rtlCol="0">
            <a:spAutoFit/>
          </a:bodyPr>
          <a:lstStyle/>
          <a:p>
            <a:r>
              <a:rPr lang="en-US" sz="1600" b="1" dirty="0"/>
              <a:t>Phase</a:t>
            </a:r>
            <a:r>
              <a:rPr lang="en-US" sz="1600" dirty="0"/>
              <a:t>: Out-of-possession (defending)</a:t>
            </a:r>
          </a:p>
          <a:p>
            <a:r>
              <a:rPr lang="en-US" sz="1600" b="1" dirty="0"/>
              <a:t>Sub-Phase</a:t>
            </a:r>
            <a:r>
              <a:rPr lang="en-US" sz="1600" dirty="0"/>
              <a:t>: Low-block</a:t>
            </a:r>
          </a:p>
          <a:p>
            <a:r>
              <a:rPr lang="en-US" sz="1600" b="1" dirty="0"/>
              <a:t>Regain the ball</a:t>
            </a:r>
            <a:r>
              <a:rPr lang="en-US" sz="1600" dirty="0"/>
              <a:t>: In the counter-attack zone leading to counter-attack</a:t>
            </a:r>
          </a:p>
          <a:p>
            <a:r>
              <a:rPr lang="en-US" sz="1600" b="1" dirty="0"/>
              <a:t>Key Performance Objective</a:t>
            </a:r>
            <a:r>
              <a:rPr lang="en-US" sz="1600" dirty="0"/>
              <a:t>: Prevent all shots in our scoring zone and generate 4 counter-attacks per half</a:t>
            </a:r>
          </a:p>
        </p:txBody>
      </p:sp>
      <p:sp>
        <p:nvSpPr>
          <p:cNvPr id="7" name="TextBox 6">
            <a:extLst>
              <a:ext uri="{FF2B5EF4-FFF2-40B4-BE49-F238E27FC236}">
                <a16:creationId xmlns:a16="http://schemas.microsoft.com/office/drawing/2014/main" id="{3C49ECC9-DD48-9164-A149-AE5F5A5771F9}"/>
              </a:ext>
            </a:extLst>
          </p:cNvPr>
          <p:cNvSpPr txBox="1"/>
          <p:nvPr/>
        </p:nvSpPr>
        <p:spPr>
          <a:xfrm>
            <a:off x="6320333" y="1330960"/>
            <a:ext cx="5871667" cy="1477328"/>
          </a:xfrm>
          <a:prstGeom prst="rect">
            <a:avLst/>
          </a:prstGeom>
          <a:noFill/>
        </p:spPr>
        <p:txBody>
          <a:bodyPr wrap="square" rtlCol="0">
            <a:spAutoFit/>
          </a:bodyPr>
          <a:lstStyle/>
          <a:p>
            <a:r>
              <a:rPr lang="en-US" b="1" dirty="0"/>
              <a:t>Principles</a:t>
            </a:r>
          </a:p>
          <a:p>
            <a:pPr marL="285750" indent="-285750">
              <a:buFont typeface="Arial" panose="020B0604020202020204" pitchFamily="34" charset="0"/>
              <a:buChar char="•"/>
            </a:pPr>
            <a:r>
              <a:rPr lang="en-US" dirty="0"/>
              <a:t>Compact zonal defensive line along the 18</a:t>
            </a:r>
          </a:p>
          <a:p>
            <a:pPr marL="285750" indent="-285750">
              <a:buFont typeface="Arial" panose="020B0604020202020204" pitchFamily="34" charset="0"/>
              <a:buChar char="•"/>
            </a:pPr>
            <a:r>
              <a:rPr lang="en-US" dirty="0"/>
              <a:t>Zonal midfield line about 7 yards above our defensive line</a:t>
            </a:r>
          </a:p>
          <a:p>
            <a:pPr marL="285750" indent="-285750">
              <a:buFont typeface="Arial" panose="020B0604020202020204" pitchFamily="34" charset="0"/>
              <a:buChar char="•"/>
            </a:pPr>
            <a:r>
              <a:rPr lang="en-US" dirty="0"/>
              <a:t>Forward turn the opponents to our right</a:t>
            </a:r>
          </a:p>
        </p:txBody>
      </p:sp>
      <p:cxnSp>
        <p:nvCxnSpPr>
          <p:cNvPr id="9" name="Straight Connector 8">
            <a:extLst>
              <a:ext uri="{FF2B5EF4-FFF2-40B4-BE49-F238E27FC236}">
                <a16:creationId xmlns:a16="http://schemas.microsoft.com/office/drawing/2014/main" id="{88D1CB8C-F3E0-8D06-CC44-384AB300F374}"/>
              </a:ext>
            </a:extLst>
          </p:cNvPr>
          <p:cNvCxnSpPr/>
          <p:nvPr/>
        </p:nvCxnSpPr>
        <p:spPr>
          <a:xfrm flipV="1">
            <a:off x="49873" y="2738596"/>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4E464B57-3FF3-EBA6-9542-83E2C40B4C78}"/>
              </a:ext>
            </a:extLst>
          </p:cNvPr>
          <p:cNvSpPr txBox="1"/>
          <p:nvPr/>
        </p:nvSpPr>
        <p:spPr>
          <a:xfrm>
            <a:off x="0" y="3729157"/>
            <a:ext cx="4362413" cy="1569660"/>
          </a:xfrm>
          <a:prstGeom prst="rect">
            <a:avLst/>
          </a:prstGeom>
          <a:noFill/>
        </p:spPr>
        <p:txBody>
          <a:bodyPr wrap="square" rtlCol="0">
            <a:spAutoFit/>
          </a:bodyPr>
          <a:lstStyle/>
          <a:p>
            <a:r>
              <a:rPr lang="en-US" sz="1200" b="1" dirty="0"/>
              <a:t>Team Tactical Principles</a:t>
            </a:r>
          </a:p>
          <a:p>
            <a:pPr marL="111125" indent="-111125">
              <a:buFont typeface="Arial" panose="020B0604020202020204" pitchFamily="34" charset="0"/>
              <a:buChar char="•"/>
            </a:pPr>
            <a:r>
              <a:rPr lang="en-US" sz="1200" dirty="0"/>
              <a:t>Team plays compact defense built on our 18</a:t>
            </a:r>
          </a:p>
          <a:p>
            <a:pPr marL="111125" indent="-111125">
              <a:buFont typeface="Arial" panose="020B0604020202020204" pitchFamily="34" charset="0"/>
              <a:buChar char="•"/>
            </a:pPr>
            <a:r>
              <a:rPr lang="en-US" sz="1200" dirty="0"/>
              <a:t>Defenders and midfielders play zonal defense</a:t>
            </a:r>
          </a:p>
          <a:p>
            <a:pPr marL="111125" indent="-111125">
              <a:buFont typeface="Arial" panose="020B0604020202020204" pitchFamily="34" charset="0"/>
              <a:buChar char="•"/>
            </a:pPr>
            <a:r>
              <a:rPr lang="en-US" sz="1200" dirty="0"/>
              <a:t>Defensive line and midfield line play pressure cover balance by line</a:t>
            </a:r>
          </a:p>
          <a:p>
            <a:pPr marL="111125" indent="-111125">
              <a:buFont typeface="Arial" panose="020B0604020202020204" pitchFamily="34" charset="0"/>
              <a:buChar char="•"/>
            </a:pPr>
            <a:r>
              <a:rPr lang="en-US" sz="1200" dirty="0"/>
              <a:t>Forward turns the opponent to their left our right. </a:t>
            </a:r>
          </a:p>
          <a:p>
            <a:pPr marL="111125" indent="-111125">
              <a:buFont typeface="Arial" panose="020B0604020202020204" pitchFamily="34" charset="0"/>
              <a:buChar char="•"/>
            </a:pPr>
            <a:r>
              <a:rPr lang="en-US" sz="1200" dirty="0"/>
              <a:t>Purpose is to prevent penetration into the scoring zone and force a turn-over in our counter-attack zone</a:t>
            </a:r>
          </a:p>
        </p:txBody>
      </p:sp>
      <p:sp>
        <p:nvSpPr>
          <p:cNvPr id="40" name="TextBox 39">
            <a:extLst>
              <a:ext uri="{FF2B5EF4-FFF2-40B4-BE49-F238E27FC236}">
                <a16:creationId xmlns:a16="http://schemas.microsoft.com/office/drawing/2014/main" id="{6595C70E-D203-C636-D6C0-FAFEC04DA26A}"/>
              </a:ext>
            </a:extLst>
          </p:cNvPr>
          <p:cNvSpPr txBox="1"/>
          <p:nvPr/>
        </p:nvSpPr>
        <p:spPr>
          <a:xfrm>
            <a:off x="7724099" y="4039359"/>
            <a:ext cx="3918334" cy="1015663"/>
          </a:xfrm>
          <a:prstGeom prst="rect">
            <a:avLst/>
          </a:prstGeom>
          <a:noFill/>
        </p:spPr>
        <p:txBody>
          <a:bodyPr wrap="square" rtlCol="0">
            <a:spAutoFit/>
          </a:bodyPr>
          <a:lstStyle/>
          <a:p>
            <a:r>
              <a:rPr lang="en-US" sz="1200" b="1" dirty="0"/>
              <a:t>Midfielders </a:t>
            </a:r>
          </a:p>
          <a:p>
            <a:pPr marL="112713" indent="-112713">
              <a:buFont typeface="Arial" panose="020B0604020202020204" pitchFamily="34" charset="0"/>
              <a:buChar char="•"/>
            </a:pPr>
            <a:r>
              <a:rPr lang="en-US" sz="1200" dirty="0"/>
              <a:t>Compact midfield line 7 yards above the defensive line</a:t>
            </a:r>
          </a:p>
          <a:p>
            <a:pPr marL="119063" indent="-119063">
              <a:buFont typeface="Arial" panose="020B0604020202020204" pitchFamily="34" charset="0"/>
              <a:buChar char="•"/>
            </a:pPr>
            <a:r>
              <a:rPr lang="en-US" sz="1200" dirty="0"/>
              <a:t>Pressure, cover, balance as a midfield line</a:t>
            </a:r>
          </a:p>
          <a:p>
            <a:pPr marL="119063" indent="-119063">
              <a:buFont typeface="Arial" panose="020B0604020202020204" pitchFamily="34" charset="0"/>
              <a:buChar char="•"/>
            </a:pPr>
            <a:r>
              <a:rPr lang="en-US" sz="1200" dirty="0"/>
              <a:t>Regain possession of the ball in the counter-attack zone and counter-attack</a:t>
            </a:r>
          </a:p>
        </p:txBody>
      </p:sp>
      <p:sp>
        <p:nvSpPr>
          <p:cNvPr id="41" name="TextBox 40">
            <a:extLst>
              <a:ext uri="{FF2B5EF4-FFF2-40B4-BE49-F238E27FC236}">
                <a16:creationId xmlns:a16="http://schemas.microsoft.com/office/drawing/2014/main" id="{B62CEF17-EEEF-C1F1-6F18-2C120A96A5AE}"/>
              </a:ext>
            </a:extLst>
          </p:cNvPr>
          <p:cNvSpPr txBox="1"/>
          <p:nvPr/>
        </p:nvSpPr>
        <p:spPr>
          <a:xfrm>
            <a:off x="7723358" y="2944843"/>
            <a:ext cx="4252746" cy="830997"/>
          </a:xfrm>
          <a:prstGeom prst="rect">
            <a:avLst/>
          </a:prstGeom>
          <a:noFill/>
        </p:spPr>
        <p:txBody>
          <a:bodyPr wrap="square" rtlCol="0">
            <a:spAutoFit/>
          </a:bodyPr>
          <a:lstStyle/>
          <a:p>
            <a:r>
              <a:rPr lang="en-US" sz="1200" b="1" dirty="0"/>
              <a:t>Forwards</a:t>
            </a:r>
          </a:p>
          <a:p>
            <a:pPr marL="111125" indent="-111125">
              <a:buFont typeface="Arial" panose="020B0604020202020204" pitchFamily="34" charset="0"/>
              <a:buChar char="•"/>
            </a:pPr>
            <a:r>
              <a:rPr lang="en-US" sz="1200" dirty="0"/>
              <a:t>Turn the opponent with the ball to our right side of the field</a:t>
            </a:r>
          </a:p>
          <a:p>
            <a:pPr marL="111125" indent="-111125">
              <a:buFont typeface="Arial" panose="020B0604020202020204" pitchFamily="34" charset="0"/>
              <a:buChar char="•"/>
            </a:pPr>
            <a:r>
              <a:rPr lang="en-US" sz="1200" dirty="0"/>
              <a:t>Once there prevent them from switching fields</a:t>
            </a:r>
          </a:p>
          <a:p>
            <a:pPr marL="111125" indent="-111125">
              <a:buFont typeface="Arial" panose="020B0604020202020204" pitchFamily="34" charset="0"/>
              <a:buChar char="•"/>
            </a:pPr>
            <a:r>
              <a:rPr lang="en-US" sz="1200" dirty="0"/>
              <a:t>Make the field smaller and smaller for the opponents</a:t>
            </a:r>
          </a:p>
        </p:txBody>
      </p:sp>
      <p:sp>
        <p:nvSpPr>
          <p:cNvPr id="42" name="Oval 41">
            <a:extLst>
              <a:ext uri="{FF2B5EF4-FFF2-40B4-BE49-F238E27FC236}">
                <a16:creationId xmlns:a16="http://schemas.microsoft.com/office/drawing/2014/main" id="{F5070645-DDC5-E1F2-D155-4972FFAACC4F}"/>
              </a:ext>
            </a:extLst>
          </p:cNvPr>
          <p:cNvSpPr/>
          <p:nvPr/>
        </p:nvSpPr>
        <p:spPr>
          <a:xfrm>
            <a:off x="6096000" y="6552750"/>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3574B924-A325-2CC4-6239-CCA3F7CCB94C}"/>
              </a:ext>
            </a:extLst>
          </p:cNvPr>
          <p:cNvSpPr/>
          <p:nvPr/>
        </p:nvSpPr>
        <p:spPr>
          <a:xfrm>
            <a:off x="7234672" y="4626694"/>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1BAB068A-8DC3-16C8-9FF0-CE726860801B}"/>
              </a:ext>
            </a:extLst>
          </p:cNvPr>
          <p:cNvSpPr/>
          <p:nvPr/>
        </p:nvSpPr>
        <p:spPr>
          <a:xfrm rot="11071050">
            <a:off x="5027513" y="5018891"/>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Isosceles Triangle 50">
            <a:extLst>
              <a:ext uri="{FF2B5EF4-FFF2-40B4-BE49-F238E27FC236}">
                <a16:creationId xmlns:a16="http://schemas.microsoft.com/office/drawing/2014/main" id="{08126D61-3EFF-B57E-813D-F3BC91C3FC6F}"/>
              </a:ext>
            </a:extLst>
          </p:cNvPr>
          <p:cNvSpPr/>
          <p:nvPr/>
        </p:nvSpPr>
        <p:spPr>
          <a:xfrm rot="11071050">
            <a:off x="5924765" y="565309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a:extLst>
              <a:ext uri="{FF2B5EF4-FFF2-40B4-BE49-F238E27FC236}">
                <a16:creationId xmlns:a16="http://schemas.microsoft.com/office/drawing/2014/main" id="{86E5E8DA-679B-0C7B-E0A8-CD2B4490FB55}"/>
              </a:ext>
            </a:extLst>
          </p:cNvPr>
          <p:cNvSpPr/>
          <p:nvPr/>
        </p:nvSpPr>
        <p:spPr>
          <a:xfrm rot="11071050">
            <a:off x="5340670" y="4526311"/>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Isosceles Triangle 52">
            <a:extLst>
              <a:ext uri="{FF2B5EF4-FFF2-40B4-BE49-F238E27FC236}">
                <a16:creationId xmlns:a16="http://schemas.microsoft.com/office/drawing/2014/main" id="{14497E7E-E2CF-DF39-AA22-A92C0A6478AE}"/>
              </a:ext>
            </a:extLst>
          </p:cNvPr>
          <p:cNvSpPr/>
          <p:nvPr/>
        </p:nvSpPr>
        <p:spPr>
          <a:xfrm rot="11071050">
            <a:off x="6483168" y="5692205"/>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Isosceles Triangle 54">
            <a:extLst>
              <a:ext uri="{FF2B5EF4-FFF2-40B4-BE49-F238E27FC236}">
                <a16:creationId xmlns:a16="http://schemas.microsoft.com/office/drawing/2014/main" id="{4E6CAEFA-7948-5685-8726-66C714DF9B1E}"/>
              </a:ext>
            </a:extLst>
          </p:cNvPr>
          <p:cNvSpPr/>
          <p:nvPr/>
        </p:nvSpPr>
        <p:spPr>
          <a:xfrm rot="11071050">
            <a:off x="7065518" y="5066258"/>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Isosceles Triangle 55">
            <a:extLst>
              <a:ext uri="{FF2B5EF4-FFF2-40B4-BE49-F238E27FC236}">
                <a16:creationId xmlns:a16="http://schemas.microsoft.com/office/drawing/2014/main" id="{95D1B162-A7C9-4F53-3B8C-B2DB5184BA3B}"/>
              </a:ext>
            </a:extLst>
          </p:cNvPr>
          <p:cNvSpPr/>
          <p:nvPr/>
        </p:nvSpPr>
        <p:spPr>
          <a:xfrm rot="11071050">
            <a:off x="6037878" y="5093742"/>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Isosceles Triangle 56">
            <a:extLst>
              <a:ext uri="{FF2B5EF4-FFF2-40B4-BE49-F238E27FC236}">
                <a16:creationId xmlns:a16="http://schemas.microsoft.com/office/drawing/2014/main" id="{F62CC8AC-EA65-A756-AC05-FB316D19DAFA}"/>
              </a:ext>
            </a:extLst>
          </p:cNvPr>
          <p:cNvSpPr/>
          <p:nvPr/>
        </p:nvSpPr>
        <p:spPr>
          <a:xfrm rot="11071050">
            <a:off x="7127950" y="4429515"/>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Isosceles Triangle 57">
            <a:extLst>
              <a:ext uri="{FF2B5EF4-FFF2-40B4-BE49-F238E27FC236}">
                <a16:creationId xmlns:a16="http://schemas.microsoft.com/office/drawing/2014/main" id="{838611C5-1BB6-5B48-0A53-BF95C6C45CDD}"/>
              </a:ext>
            </a:extLst>
          </p:cNvPr>
          <p:cNvSpPr/>
          <p:nvPr/>
        </p:nvSpPr>
        <p:spPr>
          <a:xfrm rot="11071050">
            <a:off x="6324628" y="4488211"/>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Arrow Connector 61">
            <a:extLst>
              <a:ext uri="{FF2B5EF4-FFF2-40B4-BE49-F238E27FC236}">
                <a16:creationId xmlns:a16="http://schemas.microsoft.com/office/drawing/2014/main" id="{824EB00A-C70B-8435-B456-1C6942DB9E62}"/>
              </a:ext>
            </a:extLst>
          </p:cNvPr>
          <p:cNvCxnSpPr>
            <a:cxnSpLocks/>
            <a:stCxn id="32" idx="0"/>
          </p:cNvCxnSpPr>
          <p:nvPr/>
        </p:nvCxnSpPr>
        <p:spPr>
          <a:xfrm flipV="1">
            <a:off x="6468439" y="5132798"/>
            <a:ext cx="45978" cy="182040"/>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12" name="TextBox 11">
            <a:extLst>
              <a:ext uri="{FF2B5EF4-FFF2-40B4-BE49-F238E27FC236}">
                <a16:creationId xmlns:a16="http://schemas.microsoft.com/office/drawing/2014/main" id="{04AEBE6A-A406-C23A-E824-111C88374AD1}"/>
              </a:ext>
            </a:extLst>
          </p:cNvPr>
          <p:cNvSpPr txBox="1"/>
          <p:nvPr/>
        </p:nvSpPr>
        <p:spPr>
          <a:xfrm>
            <a:off x="91534" y="3170225"/>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1-3-3-2</a:t>
            </a:r>
          </a:p>
        </p:txBody>
      </p:sp>
      <p:sp>
        <p:nvSpPr>
          <p:cNvPr id="30" name="Oval 29">
            <a:extLst>
              <a:ext uri="{FF2B5EF4-FFF2-40B4-BE49-F238E27FC236}">
                <a16:creationId xmlns:a16="http://schemas.microsoft.com/office/drawing/2014/main" id="{9F224567-27CC-7A84-C0ED-399567905491}"/>
              </a:ext>
            </a:extLst>
          </p:cNvPr>
          <p:cNvSpPr/>
          <p:nvPr/>
        </p:nvSpPr>
        <p:spPr>
          <a:xfrm>
            <a:off x="6019621" y="3059936"/>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045FFBC5-FFBF-313C-C9B8-E899CE788606}"/>
              </a:ext>
            </a:extLst>
          </p:cNvPr>
          <p:cNvSpPr txBox="1"/>
          <p:nvPr/>
        </p:nvSpPr>
        <p:spPr>
          <a:xfrm>
            <a:off x="7746350" y="5333393"/>
            <a:ext cx="3606804" cy="646331"/>
          </a:xfrm>
          <a:prstGeom prst="rect">
            <a:avLst/>
          </a:prstGeom>
          <a:noFill/>
        </p:spPr>
        <p:txBody>
          <a:bodyPr wrap="square" rtlCol="0">
            <a:spAutoFit/>
          </a:bodyPr>
          <a:lstStyle/>
          <a:p>
            <a:r>
              <a:rPr lang="en-US" sz="1200" b="1" dirty="0"/>
              <a:t>Defenders</a:t>
            </a:r>
          </a:p>
          <a:p>
            <a:pPr marL="119063" indent="-119063">
              <a:buFont typeface="Arial" panose="020B0604020202020204" pitchFamily="34" charset="0"/>
              <a:buChar char="•"/>
            </a:pPr>
            <a:r>
              <a:rPr lang="en-US" sz="1200" dirty="0"/>
              <a:t>Defend in a compact zonal defense along the 18 to deny vertical penetrating passes or dribbles</a:t>
            </a:r>
          </a:p>
        </p:txBody>
      </p:sp>
      <p:sp>
        <p:nvSpPr>
          <p:cNvPr id="65" name="TextBox 64">
            <a:extLst>
              <a:ext uri="{FF2B5EF4-FFF2-40B4-BE49-F238E27FC236}">
                <a16:creationId xmlns:a16="http://schemas.microsoft.com/office/drawing/2014/main" id="{01C35007-CDA6-155E-616B-BF3B1E2DFD17}"/>
              </a:ext>
            </a:extLst>
          </p:cNvPr>
          <p:cNvSpPr txBox="1"/>
          <p:nvPr/>
        </p:nvSpPr>
        <p:spPr>
          <a:xfrm>
            <a:off x="7746350" y="6092831"/>
            <a:ext cx="3606804" cy="461665"/>
          </a:xfrm>
          <a:prstGeom prst="rect">
            <a:avLst/>
          </a:prstGeom>
          <a:noFill/>
        </p:spPr>
        <p:txBody>
          <a:bodyPr wrap="square" rtlCol="0">
            <a:spAutoFit/>
          </a:bodyPr>
          <a:lstStyle/>
          <a:p>
            <a:r>
              <a:rPr lang="en-US" sz="1200" b="1" dirty="0"/>
              <a:t>Keeper</a:t>
            </a:r>
          </a:p>
          <a:p>
            <a:pPr marL="119063" indent="-119063">
              <a:buFont typeface="Arial" panose="020B0604020202020204" pitchFamily="34" charset="0"/>
              <a:buChar char="•"/>
            </a:pPr>
            <a:r>
              <a:rPr lang="en-US" sz="1200" dirty="0"/>
              <a:t>Anticipate long range shots</a:t>
            </a:r>
          </a:p>
        </p:txBody>
      </p:sp>
      <p:cxnSp>
        <p:nvCxnSpPr>
          <p:cNvPr id="77" name="Straight Arrow Connector 76">
            <a:extLst>
              <a:ext uri="{FF2B5EF4-FFF2-40B4-BE49-F238E27FC236}">
                <a16:creationId xmlns:a16="http://schemas.microsoft.com/office/drawing/2014/main" id="{A5720C25-2871-630E-096B-2D1B59C67DBC}"/>
              </a:ext>
            </a:extLst>
          </p:cNvPr>
          <p:cNvCxnSpPr>
            <a:cxnSpLocks/>
            <a:endCxn id="20" idx="5"/>
          </p:cNvCxnSpPr>
          <p:nvPr/>
        </p:nvCxnSpPr>
        <p:spPr>
          <a:xfrm flipH="1">
            <a:off x="6409305" y="5188277"/>
            <a:ext cx="649098" cy="267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0" name="Straight Arrow Connector 79">
            <a:extLst>
              <a:ext uri="{FF2B5EF4-FFF2-40B4-BE49-F238E27FC236}">
                <a16:creationId xmlns:a16="http://schemas.microsoft.com/office/drawing/2014/main" id="{E7ABB649-9238-B342-5A01-A3E679992D1E}"/>
              </a:ext>
            </a:extLst>
          </p:cNvPr>
          <p:cNvCxnSpPr>
            <a:cxnSpLocks/>
          </p:cNvCxnSpPr>
          <p:nvPr/>
        </p:nvCxnSpPr>
        <p:spPr>
          <a:xfrm>
            <a:off x="7206823" y="4641644"/>
            <a:ext cx="27849" cy="41567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 name="Oval 10">
            <a:extLst>
              <a:ext uri="{FF2B5EF4-FFF2-40B4-BE49-F238E27FC236}">
                <a16:creationId xmlns:a16="http://schemas.microsoft.com/office/drawing/2014/main" id="{FDC5043A-B041-237B-7145-57431EA634A2}"/>
              </a:ext>
            </a:extLst>
          </p:cNvPr>
          <p:cNvSpPr/>
          <p:nvPr/>
        </p:nvSpPr>
        <p:spPr>
          <a:xfrm>
            <a:off x="5846153" y="468396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17" name="Oval 16">
            <a:extLst>
              <a:ext uri="{FF2B5EF4-FFF2-40B4-BE49-F238E27FC236}">
                <a16:creationId xmlns:a16="http://schemas.microsoft.com/office/drawing/2014/main" id="{A45E95D7-A545-0A4A-5324-88609B5D8436}"/>
              </a:ext>
            </a:extLst>
          </p:cNvPr>
          <p:cNvSpPr/>
          <p:nvPr/>
        </p:nvSpPr>
        <p:spPr>
          <a:xfrm>
            <a:off x="6424084" y="462921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23" name="Oval 22">
            <a:extLst>
              <a:ext uri="{FF2B5EF4-FFF2-40B4-BE49-F238E27FC236}">
                <a16:creationId xmlns:a16="http://schemas.microsoft.com/office/drawing/2014/main" id="{01B8D7E9-F618-9D53-C846-80A747F35787}"/>
              </a:ext>
            </a:extLst>
          </p:cNvPr>
          <p:cNvSpPr/>
          <p:nvPr/>
        </p:nvSpPr>
        <p:spPr>
          <a:xfrm>
            <a:off x="5561229" y="587618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4" name="Oval 23">
            <a:extLst>
              <a:ext uri="{FF2B5EF4-FFF2-40B4-BE49-F238E27FC236}">
                <a16:creationId xmlns:a16="http://schemas.microsoft.com/office/drawing/2014/main" id="{CF9FA1F2-EA2D-F234-9D00-CD5604741274}"/>
              </a:ext>
            </a:extLst>
          </p:cNvPr>
          <p:cNvSpPr/>
          <p:nvPr/>
        </p:nvSpPr>
        <p:spPr>
          <a:xfrm>
            <a:off x="7034847" y="533991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1" name="Oval 30">
            <a:extLst>
              <a:ext uri="{FF2B5EF4-FFF2-40B4-BE49-F238E27FC236}">
                <a16:creationId xmlns:a16="http://schemas.microsoft.com/office/drawing/2014/main" id="{5DDE555E-6310-B17D-260C-7BB58BDA5637}"/>
              </a:ext>
            </a:extLst>
          </p:cNvPr>
          <p:cNvSpPr/>
          <p:nvPr/>
        </p:nvSpPr>
        <p:spPr>
          <a:xfrm>
            <a:off x="6630772" y="586006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2" name="Oval 31">
            <a:extLst>
              <a:ext uri="{FF2B5EF4-FFF2-40B4-BE49-F238E27FC236}">
                <a16:creationId xmlns:a16="http://schemas.microsoft.com/office/drawing/2014/main" id="{01FD9B85-A1AA-3A89-DF62-D355CEB94BCB}"/>
              </a:ext>
            </a:extLst>
          </p:cNvPr>
          <p:cNvSpPr/>
          <p:nvPr/>
        </p:nvSpPr>
        <p:spPr>
          <a:xfrm>
            <a:off x="6382451" y="531483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34" name="Oval 33">
            <a:extLst>
              <a:ext uri="{FF2B5EF4-FFF2-40B4-BE49-F238E27FC236}">
                <a16:creationId xmlns:a16="http://schemas.microsoft.com/office/drawing/2014/main" id="{9F98B151-013B-F4FA-F008-19A3AB5D8BC5}"/>
              </a:ext>
            </a:extLst>
          </p:cNvPr>
          <p:cNvSpPr/>
          <p:nvPr/>
        </p:nvSpPr>
        <p:spPr>
          <a:xfrm>
            <a:off x="5580369" y="531483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6" name="Oval 35">
            <a:extLst>
              <a:ext uri="{FF2B5EF4-FFF2-40B4-BE49-F238E27FC236}">
                <a16:creationId xmlns:a16="http://schemas.microsoft.com/office/drawing/2014/main" id="{1F79B24E-C558-C330-2E13-FC4049E4FBB4}"/>
              </a:ext>
            </a:extLst>
          </p:cNvPr>
          <p:cNvSpPr/>
          <p:nvPr/>
        </p:nvSpPr>
        <p:spPr>
          <a:xfrm>
            <a:off x="6073112" y="585192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66" name="Rectangle 65">
            <a:extLst>
              <a:ext uri="{FF2B5EF4-FFF2-40B4-BE49-F238E27FC236}">
                <a16:creationId xmlns:a16="http://schemas.microsoft.com/office/drawing/2014/main" id="{0D3BCE0E-4BC7-A305-F845-F8ECEC406686}"/>
              </a:ext>
            </a:extLst>
          </p:cNvPr>
          <p:cNvSpPr/>
          <p:nvPr/>
        </p:nvSpPr>
        <p:spPr>
          <a:xfrm>
            <a:off x="5415053" y="5059868"/>
            <a:ext cx="1504882" cy="757673"/>
          </a:xfrm>
          <a:prstGeom prst="rect">
            <a:avLst/>
          </a:prstGeom>
          <a:noFill/>
          <a:ln>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Arrow Connector 2">
            <a:extLst>
              <a:ext uri="{FF2B5EF4-FFF2-40B4-BE49-F238E27FC236}">
                <a16:creationId xmlns:a16="http://schemas.microsoft.com/office/drawing/2014/main" id="{DFDBB698-4919-3379-F508-70B3C9F61079}"/>
              </a:ext>
            </a:extLst>
          </p:cNvPr>
          <p:cNvCxnSpPr>
            <a:cxnSpLocks/>
          </p:cNvCxnSpPr>
          <p:nvPr/>
        </p:nvCxnSpPr>
        <p:spPr>
          <a:xfrm>
            <a:off x="6030763" y="4847121"/>
            <a:ext cx="378542" cy="154100"/>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510423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B08B7-CD32-7D85-4A0F-04B819E2C727}"/>
              </a:ext>
            </a:extLst>
          </p:cNvPr>
          <p:cNvSpPr>
            <a:spLocks noGrp="1"/>
          </p:cNvSpPr>
          <p:nvPr>
            <p:ph type="title"/>
          </p:nvPr>
        </p:nvSpPr>
        <p:spPr/>
        <p:txBody>
          <a:bodyPr/>
          <a:lstStyle/>
          <a:p>
            <a:r>
              <a:rPr lang="en-US" dirty="0"/>
              <a:t>Game Model Overview</a:t>
            </a:r>
          </a:p>
        </p:txBody>
      </p:sp>
      <p:sp>
        <p:nvSpPr>
          <p:cNvPr id="3" name="Content Placeholder 2">
            <a:extLst>
              <a:ext uri="{FF2B5EF4-FFF2-40B4-BE49-F238E27FC236}">
                <a16:creationId xmlns:a16="http://schemas.microsoft.com/office/drawing/2014/main" id="{B7D943D0-FF41-0AAF-7C26-CD0FCE028872}"/>
              </a:ext>
            </a:extLst>
          </p:cNvPr>
          <p:cNvSpPr>
            <a:spLocks noGrp="1"/>
          </p:cNvSpPr>
          <p:nvPr>
            <p:ph idx="1"/>
          </p:nvPr>
        </p:nvSpPr>
        <p:spPr/>
        <p:txBody>
          <a:bodyPr>
            <a:normAutofit/>
          </a:bodyPr>
          <a:lstStyle/>
          <a:p>
            <a:r>
              <a:rPr lang="en-US" dirty="0"/>
              <a:t>Vision</a:t>
            </a:r>
          </a:p>
          <a:p>
            <a:r>
              <a:rPr lang="en-US" dirty="0"/>
              <a:t>Culture</a:t>
            </a:r>
          </a:p>
          <a:p>
            <a:r>
              <a:rPr lang="en-US" dirty="0"/>
              <a:t>Style of Play</a:t>
            </a:r>
          </a:p>
          <a:p>
            <a:r>
              <a:rPr lang="en-US" dirty="0"/>
              <a:t>Phase of Play Framework</a:t>
            </a:r>
          </a:p>
          <a:p>
            <a:r>
              <a:rPr lang="en-US" dirty="0"/>
              <a:t>Subphases</a:t>
            </a:r>
          </a:p>
          <a:p>
            <a:r>
              <a:rPr lang="en-US" dirty="0"/>
              <a:t>Seeing Ourselves</a:t>
            </a:r>
          </a:p>
        </p:txBody>
      </p:sp>
      <p:sp>
        <p:nvSpPr>
          <p:cNvPr id="5" name="Slide Number Placeholder 4">
            <a:extLst>
              <a:ext uri="{FF2B5EF4-FFF2-40B4-BE49-F238E27FC236}">
                <a16:creationId xmlns:a16="http://schemas.microsoft.com/office/drawing/2014/main" id="{AD14AFA9-8B05-51D5-ABC1-673503C6D6D5}"/>
              </a:ext>
            </a:extLst>
          </p:cNvPr>
          <p:cNvSpPr>
            <a:spLocks noGrp="1"/>
          </p:cNvSpPr>
          <p:nvPr>
            <p:ph type="sldNum" sz="quarter" idx="12"/>
          </p:nvPr>
        </p:nvSpPr>
        <p:spPr/>
        <p:txBody>
          <a:bodyPr/>
          <a:lstStyle/>
          <a:p>
            <a:fld id="{8F20E1A4-FEFE-461B-99E5-4F801F46DE8A}" type="slidenum">
              <a:rPr lang="en-US" smtClean="0"/>
              <a:t>2</a:t>
            </a:fld>
            <a:endParaRPr lang="en-US" dirty="0"/>
          </a:p>
        </p:txBody>
      </p:sp>
    </p:spTree>
    <p:extLst>
      <p:ext uri="{BB962C8B-B14F-4D97-AF65-F5344CB8AC3E}">
        <p14:creationId xmlns:p14="http://schemas.microsoft.com/office/powerpoint/2010/main" val="2724060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12BAA4-F479-B05F-C33A-02E984315974}"/>
            </a:ext>
          </a:extLst>
        </p:cNvPr>
        <p:cNvGrpSpPr/>
        <p:nvPr/>
      </p:nvGrpSpPr>
      <p:grpSpPr>
        <a:xfrm>
          <a:off x="0" y="0"/>
          <a:ext cx="0" cy="0"/>
          <a:chOff x="0" y="0"/>
          <a:chExt cx="0" cy="0"/>
        </a:xfrm>
      </p:grpSpPr>
      <p:grpSp>
        <p:nvGrpSpPr>
          <p:cNvPr id="13" name="Group 12">
            <a:extLst>
              <a:ext uri="{FF2B5EF4-FFF2-40B4-BE49-F238E27FC236}">
                <a16:creationId xmlns:a16="http://schemas.microsoft.com/office/drawing/2014/main" id="{E046370A-EA82-D0FF-7779-3AFB92F3A07A}"/>
              </a:ext>
            </a:extLst>
          </p:cNvPr>
          <p:cNvGrpSpPr/>
          <p:nvPr/>
        </p:nvGrpSpPr>
        <p:grpSpPr>
          <a:xfrm>
            <a:off x="4603661" y="2863126"/>
            <a:ext cx="3017733" cy="4087098"/>
            <a:chOff x="4587133" y="2272150"/>
            <a:chExt cx="3017733" cy="4087098"/>
          </a:xfrm>
        </p:grpSpPr>
        <p:sp>
          <p:nvSpPr>
            <p:cNvPr id="14" name="Rectangle 13">
              <a:extLst>
                <a:ext uri="{FF2B5EF4-FFF2-40B4-BE49-F238E27FC236}">
                  <a16:creationId xmlns:a16="http://schemas.microsoft.com/office/drawing/2014/main" id="{77F77BBD-F829-4347-92B1-E30DF2FAAD88}"/>
                </a:ext>
              </a:extLst>
            </p:cNvPr>
            <p:cNvSpPr/>
            <p:nvPr/>
          </p:nvSpPr>
          <p:spPr>
            <a:xfrm>
              <a:off x="4587133" y="2436769"/>
              <a:ext cx="3017733" cy="3754581"/>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7DBBD63-1231-8076-20B3-BBC784417467}"/>
                </a:ext>
              </a:extLst>
            </p:cNvPr>
            <p:cNvSpPr/>
            <p:nvPr/>
          </p:nvSpPr>
          <p:spPr>
            <a:xfrm>
              <a:off x="5680364" y="2272150"/>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B97AF0-735E-15D8-A932-03B4C25511BD}"/>
                </a:ext>
              </a:extLst>
            </p:cNvPr>
            <p:cNvSpPr/>
            <p:nvPr/>
          </p:nvSpPr>
          <p:spPr>
            <a:xfrm>
              <a:off x="5805054" y="6192994"/>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3C8189B-5AF6-3272-1855-1F889820E382}"/>
                </a:ext>
              </a:extLst>
            </p:cNvPr>
            <p:cNvSpPr/>
            <p:nvPr/>
          </p:nvSpPr>
          <p:spPr>
            <a:xfrm>
              <a:off x="5153891" y="2435125"/>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7F177C9-CCF5-94AD-F9DC-101C68BA4AF7}"/>
                </a:ext>
              </a:extLst>
            </p:cNvPr>
            <p:cNvSpPr/>
            <p:nvPr/>
          </p:nvSpPr>
          <p:spPr>
            <a:xfrm>
              <a:off x="5237027" y="5341305"/>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E9414C5-25F4-D1A9-EA19-1E5247A6FB02}"/>
                </a:ext>
              </a:extLst>
            </p:cNvPr>
            <p:cNvSpPr/>
            <p:nvPr/>
          </p:nvSpPr>
          <p:spPr>
            <a:xfrm>
              <a:off x="5659591" y="3894170"/>
              <a:ext cx="858981" cy="82690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1D4FAF49-673D-C1C1-8E13-081C97C476A5}"/>
                </a:ext>
              </a:extLst>
            </p:cNvPr>
            <p:cNvCxnSpPr>
              <a:stCxn id="14" idx="1"/>
              <a:endCxn id="14" idx="3"/>
            </p:cNvCxnSpPr>
            <p:nvPr/>
          </p:nvCxnSpPr>
          <p:spPr>
            <a:xfrm>
              <a:off x="4587133" y="4314060"/>
              <a:ext cx="3017733" cy="0"/>
            </a:xfrm>
            <a:prstGeom prst="line">
              <a:avLst/>
            </a:prstGeom>
          </p:spPr>
          <p:style>
            <a:lnRef idx="2">
              <a:schemeClr val="dk1"/>
            </a:lnRef>
            <a:fillRef idx="0">
              <a:schemeClr val="dk1"/>
            </a:fillRef>
            <a:effectRef idx="1">
              <a:schemeClr val="dk1"/>
            </a:effectRef>
            <a:fontRef idx="minor">
              <a:schemeClr val="tx1"/>
            </a:fontRef>
          </p:style>
        </p:cxnSp>
      </p:grpSp>
      <p:sp>
        <p:nvSpPr>
          <p:cNvPr id="2" name="Title 1">
            <a:extLst>
              <a:ext uri="{FF2B5EF4-FFF2-40B4-BE49-F238E27FC236}">
                <a16:creationId xmlns:a16="http://schemas.microsoft.com/office/drawing/2014/main" id="{6666FB76-7503-A0B9-51BD-07D444AA13E2}"/>
              </a:ext>
            </a:extLst>
          </p:cNvPr>
          <p:cNvSpPr>
            <a:spLocks noGrp="1"/>
          </p:cNvSpPr>
          <p:nvPr>
            <p:ph type="title"/>
          </p:nvPr>
        </p:nvSpPr>
        <p:spPr/>
        <p:txBody>
          <a:bodyPr/>
          <a:lstStyle/>
          <a:p>
            <a:r>
              <a:rPr lang="en-US" dirty="0"/>
              <a:t>Sub-Phase: Mid-Block</a:t>
            </a:r>
          </a:p>
        </p:txBody>
      </p:sp>
      <p:sp>
        <p:nvSpPr>
          <p:cNvPr id="5" name="Slide Number Placeholder 4">
            <a:extLst>
              <a:ext uri="{FF2B5EF4-FFF2-40B4-BE49-F238E27FC236}">
                <a16:creationId xmlns:a16="http://schemas.microsoft.com/office/drawing/2014/main" id="{A9565325-B676-0D2A-6E10-3335AA826FAD}"/>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20</a:t>
            </a:fld>
            <a:endParaRPr lang="en-US" dirty="0"/>
          </a:p>
        </p:txBody>
      </p:sp>
      <p:sp>
        <p:nvSpPr>
          <p:cNvPr id="6" name="TextBox 5">
            <a:extLst>
              <a:ext uri="{FF2B5EF4-FFF2-40B4-BE49-F238E27FC236}">
                <a16:creationId xmlns:a16="http://schemas.microsoft.com/office/drawing/2014/main" id="{B29BD2E8-87DB-B0C7-B105-C38C20E2D583}"/>
              </a:ext>
            </a:extLst>
          </p:cNvPr>
          <p:cNvSpPr txBox="1"/>
          <p:nvPr/>
        </p:nvSpPr>
        <p:spPr>
          <a:xfrm>
            <a:off x="91533" y="1217922"/>
            <a:ext cx="6339649" cy="1569660"/>
          </a:xfrm>
          <a:prstGeom prst="rect">
            <a:avLst/>
          </a:prstGeom>
          <a:noFill/>
        </p:spPr>
        <p:txBody>
          <a:bodyPr wrap="square" rtlCol="0">
            <a:spAutoFit/>
          </a:bodyPr>
          <a:lstStyle/>
          <a:p>
            <a:r>
              <a:rPr lang="en-US" sz="1600" b="1" dirty="0"/>
              <a:t>Phase</a:t>
            </a:r>
            <a:r>
              <a:rPr lang="en-US" sz="1600" dirty="0"/>
              <a:t>: Out-of-possession (defending)</a:t>
            </a:r>
          </a:p>
          <a:p>
            <a:r>
              <a:rPr lang="en-US" sz="1600" b="1" dirty="0"/>
              <a:t>Sub-Phase</a:t>
            </a:r>
            <a:r>
              <a:rPr lang="en-US" sz="1600" dirty="0"/>
              <a:t>: Mid-block</a:t>
            </a:r>
          </a:p>
          <a:p>
            <a:r>
              <a:rPr lang="en-US" sz="1600" b="1" dirty="0"/>
              <a:t>Regain the ball</a:t>
            </a:r>
            <a:r>
              <a:rPr lang="en-US" sz="1600" dirty="0"/>
              <a:t>: In the middle third of the field leading to scoring by ball movement</a:t>
            </a:r>
          </a:p>
          <a:p>
            <a:r>
              <a:rPr lang="en-US" sz="1600" b="1" dirty="0"/>
              <a:t>Key Performance Objective</a:t>
            </a:r>
            <a:r>
              <a:rPr lang="en-US" sz="1600" dirty="0"/>
              <a:t>: Limit to less than 5 or fewer times the opponent enters our defensive third</a:t>
            </a:r>
          </a:p>
        </p:txBody>
      </p:sp>
      <p:sp>
        <p:nvSpPr>
          <p:cNvPr id="7" name="TextBox 6">
            <a:extLst>
              <a:ext uri="{FF2B5EF4-FFF2-40B4-BE49-F238E27FC236}">
                <a16:creationId xmlns:a16="http://schemas.microsoft.com/office/drawing/2014/main" id="{4F8F0B67-D96D-42B5-6486-D042B875FC76}"/>
              </a:ext>
            </a:extLst>
          </p:cNvPr>
          <p:cNvSpPr txBox="1"/>
          <p:nvPr/>
        </p:nvSpPr>
        <p:spPr>
          <a:xfrm>
            <a:off x="6320333" y="1330960"/>
            <a:ext cx="5871667" cy="1200329"/>
          </a:xfrm>
          <a:prstGeom prst="rect">
            <a:avLst/>
          </a:prstGeom>
          <a:noFill/>
        </p:spPr>
        <p:txBody>
          <a:bodyPr wrap="square" rtlCol="0">
            <a:spAutoFit/>
          </a:bodyPr>
          <a:lstStyle/>
          <a:p>
            <a:r>
              <a:rPr lang="en-US" b="1" dirty="0"/>
              <a:t>Principles</a:t>
            </a:r>
          </a:p>
          <a:p>
            <a:pPr marL="285750" indent="-285750">
              <a:buFont typeface="Arial" panose="020B0604020202020204" pitchFamily="34" charset="0"/>
              <a:buChar char="•"/>
            </a:pPr>
            <a:r>
              <a:rPr lang="en-US" dirty="0"/>
              <a:t>Compact zonal defensive line</a:t>
            </a:r>
          </a:p>
          <a:p>
            <a:pPr marL="285750" indent="-285750">
              <a:buFont typeface="Arial" panose="020B0604020202020204" pitchFamily="34" charset="0"/>
              <a:buChar char="•"/>
            </a:pPr>
            <a:r>
              <a:rPr lang="en-US" dirty="0"/>
              <a:t>Midfield line ideally set along the midfield line</a:t>
            </a:r>
          </a:p>
          <a:p>
            <a:pPr marL="285750" indent="-285750">
              <a:buFont typeface="Arial" panose="020B0604020202020204" pitchFamily="34" charset="0"/>
              <a:buChar char="•"/>
            </a:pPr>
            <a:r>
              <a:rPr lang="en-US" dirty="0"/>
              <a:t>Forward turning the opponent to our right</a:t>
            </a:r>
          </a:p>
        </p:txBody>
      </p:sp>
      <p:cxnSp>
        <p:nvCxnSpPr>
          <p:cNvPr id="9" name="Straight Connector 8">
            <a:extLst>
              <a:ext uri="{FF2B5EF4-FFF2-40B4-BE49-F238E27FC236}">
                <a16:creationId xmlns:a16="http://schemas.microsoft.com/office/drawing/2014/main" id="{CD7E12A5-7F07-04BA-2C1C-A6691CC9206C}"/>
              </a:ext>
            </a:extLst>
          </p:cNvPr>
          <p:cNvCxnSpPr/>
          <p:nvPr/>
        </p:nvCxnSpPr>
        <p:spPr>
          <a:xfrm flipV="1">
            <a:off x="49873" y="2738596"/>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EC6A0411-94F8-A97D-DA40-3949EEFC926D}"/>
              </a:ext>
            </a:extLst>
          </p:cNvPr>
          <p:cNvSpPr txBox="1"/>
          <p:nvPr/>
        </p:nvSpPr>
        <p:spPr>
          <a:xfrm>
            <a:off x="0" y="3729157"/>
            <a:ext cx="4362413" cy="1938992"/>
          </a:xfrm>
          <a:prstGeom prst="rect">
            <a:avLst/>
          </a:prstGeom>
          <a:noFill/>
        </p:spPr>
        <p:txBody>
          <a:bodyPr wrap="square" rtlCol="0">
            <a:spAutoFit/>
          </a:bodyPr>
          <a:lstStyle/>
          <a:p>
            <a:r>
              <a:rPr lang="en-US" sz="1200" b="1" dirty="0"/>
              <a:t>Team Tactical Principles</a:t>
            </a:r>
          </a:p>
          <a:p>
            <a:pPr marL="111125" indent="-111125">
              <a:buFont typeface="Arial" panose="020B0604020202020204" pitchFamily="34" charset="0"/>
              <a:buChar char="•"/>
            </a:pPr>
            <a:r>
              <a:rPr lang="en-US" sz="1200" dirty="0"/>
              <a:t>Team plays compact defense built on our midfield line along the center line</a:t>
            </a:r>
          </a:p>
          <a:p>
            <a:pPr marL="111125" indent="-111125">
              <a:buFont typeface="Arial" panose="020B0604020202020204" pitchFamily="34" charset="0"/>
              <a:buChar char="•"/>
            </a:pPr>
            <a:r>
              <a:rPr lang="en-US" sz="1200" dirty="0"/>
              <a:t>Defenders and midfielders play zonal defense</a:t>
            </a:r>
          </a:p>
          <a:p>
            <a:pPr marL="111125" indent="-111125">
              <a:buFont typeface="Arial" panose="020B0604020202020204" pitchFamily="34" charset="0"/>
              <a:buChar char="•"/>
            </a:pPr>
            <a:r>
              <a:rPr lang="en-US" sz="1200" dirty="0"/>
              <a:t>Defensive line and midfield line play pressure cover balance by line</a:t>
            </a:r>
          </a:p>
          <a:p>
            <a:pPr marL="111125" indent="-111125">
              <a:buFont typeface="Arial" panose="020B0604020202020204" pitchFamily="34" charset="0"/>
              <a:buChar char="•"/>
            </a:pPr>
            <a:r>
              <a:rPr lang="en-US" sz="1200" dirty="0"/>
              <a:t>Forward turns the opponent to their left our right. </a:t>
            </a:r>
          </a:p>
          <a:p>
            <a:pPr marL="111125" indent="-111125">
              <a:buFont typeface="Arial" panose="020B0604020202020204" pitchFamily="34" charset="0"/>
              <a:buChar char="•"/>
            </a:pPr>
            <a:r>
              <a:rPr lang="en-US" sz="1200" dirty="0"/>
              <a:t>Keeper plays like a sweeper</a:t>
            </a:r>
          </a:p>
          <a:p>
            <a:pPr marL="111125" indent="-111125">
              <a:buFont typeface="Arial" panose="020B0604020202020204" pitchFamily="34" charset="0"/>
              <a:buChar char="•"/>
            </a:pPr>
            <a:r>
              <a:rPr lang="en-US" sz="1200" dirty="0"/>
              <a:t>Purpose is to prevent penetration into the scoring zone and force a turn-over in our counter-attack zone</a:t>
            </a:r>
          </a:p>
        </p:txBody>
      </p:sp>
      <p:sp>
        <p:nvSpPr>
          <p:cNvPr id="40" name="TextBox 39">
            <a:extLst>
              <a:ext uri="{FF2B5EF4-FFF2-40B4-BE49-F238E27FC236}">
                <a16:creationId xmlns:a16="http://schemas.microsoft.com/office/drawing/2014/main" id="{9253F3C6-BA3A-2D06-7B99-A7A236F824FD}"/>
              </a:ext>
            </a:extLst>
          </p:cNvPr>
          <p:cNvSpPr txBox="1"/>
          <p:nvPr/>
        </p:nvSpPr>
        <p:spPr>
          <a:xfrm>
            <a:off x="7723357" y="3895362"/>
            <a:ext cx="3919075" cy="1015663"/>
          </a:xfrm>
          <a:prstGeom prst="rect">
            <a:avLst/>
          </a:prstGeom>
          <a:noFill/>
        </p:spPr>
        <p:txBody>
          <a:bodyPr wrap="square" rtlCol="0">
            <a:spAutoFit/>
          </a:bodyPr>
          <a:lstStyle/>
          <a:p>
            <a:r>
              <a:rPr lang="en-US" sz="1200" b="1" dirty="0"/>
              <a:t>Midfielders</a:t>
            </a:r>
          </a:p>
          <a:p>
            <a:pPr marL="112713" indent="-112713">
              <a:buFont typeface="Arial" panose="020B0604020202020204" pitchFamily="34" charset="0"/>
              <a:buChar char="•"/>
            </a:pPr>
            <a:r>
              <a:rPr lang="en-US" sz="1200" dirty="0"/>
              <a:t>Compact midfield line built along the center line</a:t>
            </a:r>
          </a:p>
          <a:p>
            <a:pPr marL="119063" indent="-119063">
              <a:buFont typeface="Arial" panose="020B0604020202020204" pitchFamily="34" charset="0"/>
              <a:buChar char="•"/>
            </a:pPr>
            <a:r>
              <a:rPr lang="en-US" sz="1200" dirty="0"/>
              <a:t>Pressure, cover, balance as a midfield line</a:t>
            </a:r>
          </a:p>
          <a:p>
            <a:pPr marL="119063" indent="-119063">
              <a:buFont typeface="Arial" panose="020B0604020202020204" pitchFamily="34" charset="0"/>
              <a:buChar char="•"/>
            </a:pPr>
            <a:r>
              <a:rPr lang="en-US" sz="1200" dirty="0"/>
              <a:t>Regain possession of the ball and scoring by team ball movement</a:t>
            </a:r>
          </a:p>
        </p:txBody>
      </p:sp>
      <p:sp>
        <p:nvSpPr>
          <p:cNvPr id="41" name="TextBox 40">
            <a:extLst>
              <a:ext uri="{FF2B5EF4-FFF2-40B4-BE49-F238E27FC236}">
                <a16:creationId xmlns:a16="http://schemas.microsoft.com/office/drawing/2014/main" id="{0A5D1F59-B4F8-0DDC-E898-31B12175D7D3}"/>
              </a:ext>
            </a:extLst>
          </p:cNvPr>
          <p:cNvSpPr txBox="1"/>
          <p:nvPr/>
        </p:nvSpPr>
        <p:spPr>
          <a:xfrm>
            <a:off x="7723358" y="2944843"/>
            <a:ext cx="4252746" cy="830997"/>
          </a:xfrm>
          <a:prstGeom prst="rect">
            <a:avLst/>
          </a:prstGeom>
          <a:noFill/>
        </p:spPr>
        <p:txBody>
          <a:bodyPr wrap="square" rtlCol="0">
            <a:spAutoFit/>
          </a:bodyPr>
          <a:lstStyle/>
          <a:p>
            <a:r>
              <a:rPr lang="en-US" sz="1200" b="1" dirty="0"/>
              <a:t>Forward</a:t>
            </a:r>
          </a:p>
          <a:p>
            <a:pPr marL="111125" indent="-111125">
              <a:buFont typeface="Arial" panose="020B0604020202020204" pitchFamily="34" charset="0"/>
              <a:buChar char="•"/>
            </a:pPr>
            <a:r>
              <a:rPr lang="en-US" sz="1200" dirty="0"/>
              <a:t>Turn the opponent with the ball to our right side of the field</a:t>
            </a:r>
          </a:p>
          <a:p>
            <a:pPr marL="111125" indent="-111125">
              <a:buFont typeface="Arial" panose="020B0604020202020204" pitchFamily="34" charset="0"/>
              <a:buChar char="•"/>
            </a:pPr>
            <a:r>
              <a:rPr lang="en-US" sz="1200" dirty="0"/>
              <a:t>Once there prevent them from switching fields</a:t>
            </a:r>
          </a:p>
          <a:p>
            <a:pPr marL="111125" indent="-111125">
              <a:buFont typeface="Arial" panose="020B0604020202020204" pitchFamily="34" charset="0"/>
              <a:buChar char="•"/>
            </a:pPr>
            <a:r>
              <a:rPr lang="en-US" sz="1200" dirty="0"/>
              <a:t>Make the field smaller and smaller for the opponents</a:t>
            </a:r>
          </a:p>
        </p:txBody>
      </p:sp>
      <p:sp>
        <p:nvSpPr>
          <p:cNvPr id="42" name="Oval 41">
            <a:extLst>
              <a:ext uri="{FF2B5EF4-FFF2-40B4-BE49-F238E27FC236}">
                <a16:creationId xmlns:a16="http://schemas.microsoft.com/office/drawing/2014/main" id="{59A46AEE-51E8-FF15-9F94-3886379EE15D}"/>
              </a:ext>
            </a:extLst>
          </p:cNvPr>
          <p:cNvSpPr/>
          <p:nvPr/>
        </p:nvSpPr>
        <p:spPr>
          <a:xfrm>
            <a:off x="6040120" y="6079650"/>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F6FB2FC-3264-EFE1-7B08-AD24036EE3B0}"/>
              </a:ext>
            </a:extLst>
          </p:cNvPr>
          <p:cNvSpPr/>
          <p:nvPr/>
        </p:nvSpPr>
        <p:spPr>
          <a:xfrm>
            <a:off x="5550399" y="3444397"/>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0825DD42-3625-FA8F-8A0E-417E48AE73CF}"/>
              </a:ext>
            </a:extLst>
          </p:cNvPr>
          <p:cNvSpPr/>
          <p:nvPr/>
        </p:nvSpPr>
        <p:spPr>
          <a:xfrm rot="11071050">
            <a:off x="4981610" y="4330566"/>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Isosceles Triangle 50">
            <a:extLst>
              <a:ext uri="{FF2B5EF4-FFF2-40B4-BE49-F238E27FC236}">
                <a16:creationId xmlns:a16="http://schemas.microsoft.com/office/drawing/2014/main" id="{6DA4698D-27FD-AF75-9225-52C1A29C3176}"/>
              </a:ext>
            </a:extLst>
          </p:cNvPr>
          <p:cNvSpPr/>
          <p:nvPr/>
        </p:nvSpPr>
        <p:spPr>
          <a:xfrm rot="11071050">
            <a:off x="6138366" y="5293945"/>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a:extLst>
              <a:ext uri="{FF2B5EF4-FFF2-40B4-BE49-F238E27FC236}">
                <a16:creationId xmlns:a16="http://schemas.microsoft.com/office/drawing/2014/main" id="{2C080550-329C-16E2-57C0-E359360C0C78}"/>
              </a:ext>
            </a:extLst>
          </p:cNvPr>
          <p:cNvSpPr/>
          <p:nvPr/>
        </p:nvSpPr>
        <p:spPr>
          <a:xfrm rot="11071050">
            <a:off x="5399998" y="3239395"/>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Isosceles Triangle 52">
            <a:extLst>
              <a:ext uri="{FF2B5EF4-FFF2-40B4-BE49-F238E27FC236}">
                <a16:creationId xmlns:a16="http://schemas.microsoft.com/office/drawing/2014/main" id="{A6496677-0C2A-DD71-5687-7D01E6A182F3}"/>
              </a:ext>
            </a:extLst>
          </p:cNvPr>
          <p:cNvSpPr/>
          <p:nvPr/>
        </p:nvSpPr>
        <p:spPr>
          <a:xfrm rot="11071050">
            <a:off x="6729207" y="5323012"/>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Isosceles Triangle 54">
            <a:extLst>
              <a:ext uri="{FF2B5EF4-FFF2-40B4-BE49-F238E27FC236}">
                <a16:creationId xmlns:a16="http://schemas.microsoft.com/office/drawing/2014/main" id="{54257121-2882-B9CB-AA01-8BA3F9970164}"/>
              </a:ext>
            </a:extLst>
          </p:cNvPr>
          <p:cNvSpPr/>
          <p:nvPr/>
        </p:nvSpPr>
        <p:spPr>
          <a:xfrm rot="11071050">
            <a:off x="7041962" y="4295870"/>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Isosceles Triangle 55">
            <a:extLst>
              <a:ext uri="{FF2B5EF4-FFF2-40B4-BE49-F238E27FC236}">
                <a16:creationId xmlns:a16="http://schemas.microsoft.com/office/drawing/2014/main" id="{1C9B3330-598D-4CF5-5879-AB0B923F2EF9}"/>
              </a:ext>
            </a:extLst>
          </p:cNvPr>
          <p:cNvSpPr/>
          <p:nvPr/>
        </p:nvSpPr>
        <p:spPr>
          <a:xfrm rot="11071050">
            <a:off x="6497812" y="4209238"/>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Isosceles Triangle 56">
            <a:extLst>
              <a:ext uri="{FF2B5EF4-FFF2-40B4-BE49-F238E27FC236}">
                <a16:creationId xmlns:a16="http://schemas.microsoft.com/office/drawing/2014/main" id="{43F3442A-0FDE-F2A5-58B9-8D48CAA6ED86}"/>
              </a:ext>
            </a:extLst>
          </p:cNvPr>
          <p:cNvSpPr/>
          <p:nvPr/>
        </p:nvSpPr>
        <p:spPr>
          <a:xfrm rot="11071050">
            <a:off x="7188785" y="362469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Isosceles Triangle 57">
            <a:extLst>
              <a:ext uri="{FF2B5EF4-FFF2-40B4-BE49-F238E27FC236}">
                <a16:creationId xmlns:a16="http://schemas.microsoft.com/office/drawing/2014/main" id="{2C620119-1449-DBFF-50E8-B37B2C353A4C}"/>
              </a:ext>
            </a:extLst>
          </p:cNvPr>
          <p:cNvSpPr/>
          <p:nvPr/>
        </p:nvSpPr>
        <p:spPr>
          <a:xfrm rot="11071050">
            <a:off x="6377191" y="3427989"/>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E172FD6-43D9-71F1-6D72-797C4A2820D5}"/>
              </a:ext>
            </a:extLst>
          </p:cNvPr>
          <p:cNvSpPr txBox="1"/>
          <p:nvPr/>
        </p:nvSpPr>
        <p:spPr>
          <a:xfrm>
            <a:off x="91534" y="3170225"/>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1-3-4-1</a:t>
            </a:r>
          </a:p>
        </p:txBody>
      </p:sp>
      <p:sp>
        <p:nvSpPr>
          <p:cNvPr id="30" name="Oval 29">
            <a:extLst>
              <a:ext uri="{FF2B5EF4-FFF2-40B4-BE49-F238E27FC236}">
                <a16:creationId xmlns:a16="http://schemas.microsoft.com/office/drawing/2014/main" id="{61495CDF-37E9-4120-6EAC-8FC9FF9572B3}"/>
              </a:ext>
            </a:extLst>
          </p:cNvPr>
          <p:cNvSpPr/>
          <p:nvPr/>
        </p:nvSpPr>
        <p:spPr>
          <a:xfrm>
            <a:off x="6019621" y="3059936"/>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a:extLst>
              <a:ext uri="{FF2B5EF4-FFF2-40B4-BE49-F238E27FC236}">
                <a16:creationId xmlns:a16="http://schemas.microsoft.com/office/drawing/2014/main" id="{FD4AC093-3276-7525-49DE-8C08244B44ED}"/>
              </a:ext>
            </a:extLst>
          </p:cNvPr>
          <p:cNvCxnSpPr>
            <a:cxnSpLocks/>
          </p:cNvCxnSpPr>
          <p:nvPr/>
        </p:nvCxnSpPr>
        <p:spPr>
          <a:xfrm flipV="1">
            <a:off x="5696648" y="4201125"/>
            <a:ext cx="322973" cy="54927"/>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39" name="TextBox 38">
            <a:extLst>
              <a:ext uri="{FF2B5EF4-FFF2-40B4-BE49-F238E27FC236}">
                <a16:creationId xmlns:a16="http://schemas.microsoft.com/office/drawing/2014/main" id="{3ADE5602-71BF-2274-F0F1-EC29CA22233D}"/>
              </a:ext>
            </a:extLst>
          </p:cNvPr>
          <p:cNvSpPr txBox="1"/>
          <p:nvPr/>
        </p:nvSpPr>
        <p:spPr>
          <a:xfrm>
            <a:off x="7733262" y="4992171"/>
            <a:ext cx="3606804" cy="646331"/>
          </a:xfrm>
          <a:prstGeom prst="rect">
            <a:avLst/>
          </a:prstGeom>
          <a:noFill/>
        </p:spPr>
        <p:txBody>
          <a:bodyPr wrap="square" rtlCol="0">
            <a:spAutoFit/>
          </a:bodyPr>
          <a:lstStyle/>
          <a:p>
            <a:r>
              <a:rPr lang="en-US" sz="1200" b="1" dirty="0"/>
              <a:t>Defenders</a:t>
            </a:r>
          </a:p>
          <a:p>
            <a:pPr marL="119063" indent="-119063">
              <a:buFont typeface="Arial" panose="020B0604020202020204" pitchFamily="34" charset="0"/>
              <a:buChar char="•"/>
            </a:pPr>
            <a:r>
              <a:rPr lang="en-US" sz="1200" dirty="0"/>
              <a:t>Defend in a compact zonal defense to deny vertical penetrating passes or dribbles</a:t>
            </a:r>
          </a:p>
        </p:txBody>
      </p:sp>
      <p:sp>
        <p:nvSpPr>
          <p:cNvPr id="65" name="TextBox 64">
            <a:extLst>
              <a:ext uri="{FF2B5EF4-FFF2-40B4-BE49-F238E27FC236}">
                <a16:creationId xmlns:a16="http://schemas.microsoft.com/office/drawing/2014/main" id="{65228A09-6186-C0E0-FBBC-156B2C6EEA6A}"/>
              </a:ext>
            </a:extLst>
          </p:cNvPr>
          <p:cNvSpPr txBox="1"/>
          <p:nvPr/>
        </p:nvSpPr>
        <p:spPr>
          <a:xfrm>
            <a:off x="7783794" y="5796737"/>
            <a:ext cx="3606804" cy="461665"/>
          </a:xfrm>
          <a:prstGeom prst="rect">
            <a:avLst/>
          </a:prstGeom>
          <a:noFill/>
        </p:spPr>
        <p:txBody>
          <a:bodyPr wrap="square" rtlCol="0">
            <a:spAutoFit/>
          </a:bodyPr>
          <a:lstStyle/>
          <a:p>
            <a:r>
              <a:rPr lang="en-US" sz="1200" b="1" dirty="0"/>
              <a:t>Keeper</a:t>
            </a:r>
          </a:p>
          <a:p>
            <a:pPr marL="119063" indent="-119063">
              <a:buFont typeface="Arial" panose="020B0604020202020204" pitchFamily="34" charset="0"/>
              <a:buChar char="•"/>
            </a:pPr>
            <a:r>
              <a:rPr lang="en-US" sz="1200" dirty="0"/>
              <a:t>Play as a sweeper</a:t>
            </a:r>
          </a:p>
        </p:txBody>
      </p:sp>
      <p:cxnSp>
        <p:nvCxnSpPr>
          <p:cNvPr id="77" name="Straight Arrow Connector 76">
            <a:extLst>
              <a:ext uri="{FF2B5EF4-FFF2-40B4-BE49-F238E27FC236}">
                <a16:creationId xmlns:a16="http://schemas.microsoft.com/office/drawing/2014/main" id="{0BF596C1-1DE0-AB89-D349-E22371C99891}"/>
              </a:ext>
            </a:extLst>
          </p:cNvPr>
          <p:cNvCxnSpPr>
            <a:cxnSpLocks/>
          </p:cNvCxnSpPr>
          <p:nvPr/>
        </p:nvCxnSpPr>
        <p:spPr>
          <a:xfrm>
            <a:off x="5708000" y="3569631"/>
            <a:ext cx="723183" cy="9996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0" name="Straight Arrow Connector 79">
            <a:extLst>
              <a:ext uri="{FF2B5EF4-FFF2-40B4-BE49-F238E27FC236}">
                <a16:creationId xmlns:a16="http://schemas.microsoft.com/office/drawing/2014/main" id="{680C125E-8579-BDB6-E163-2ED5425192A8}"/>
              </a:ext>
            </a:extLst>
          </p:cNvPr>
          <p:cNvCxnSpPr>
            <a:cxnSpLocks/>
          </p:cNvCxnSpPr>
          <p:nvPr/>
        </p:nvCxnSpPr>
        <p:spPr>
          <a:xfrm>
            <a:off x="6597751" y="3640116"/>
            <a:ext cx="623183" cy="28763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 name="Oval 2">
            <a:extLst>
              <a:ext uri="{FF2B5EF4-FFF2-40B4-BE49-F238E27FC236}">
                <a16:creationId xmlns:a16="http://schemas.microsoft.com/office/drawing/2014/main" id="{B68AEFBD-E97B-C92C-5C52-8F0DB5E85EB1}"/>
              </a:ext>
            </a:extLst>
          </p:cNvPr>
          <p:cNvSpPr/>
          <p:nvPr/>
        </p:nvSpPr>
        <p:spPr>
          <a:xfrm>
            <a:off x="5813125" y="4798637"/>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8" name="Oval 7">
            <a:extLst>
              <a:ext uri="{FF2B5EF4-FFF2-40B4-BE49-F238E27FC236}">
                <a16:creationId xmlns:a16="http://schemas.microsoft.com/office/drawing/2014/main" id="{36CC2196-DC68-2C18-52F5-9AA7D3556B93}"/>
              </a:ext>
            </a:extLst>
          </p:cNvPr>
          <p:cNvSpPr/>
          <p:nvPr/>
        </p:nvSpPr>
        <p:spPr>
          <a:xfrm>
            <a:off x="5467635" y="419738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11" name="Oval 10">
            <a:extLst>
              <a:ext uri="{FF2B5EF4-FFF2-40B4-BE49-F238E27FC236}">
                <a16:creationId xmlns:a16="http://schemas.microsoft.com/office/drawing/2014/main" id="{AE7D32FA-E4D0-B654-DCC4-1E8AEC00F782}"/>
              </a:ext>
            </a:extLst>
          </p:cNvPr>
          <p:cNvSpPr/>
          <p:nvPr/>
        </p:nvSpPr>
        <p:spPr>
          <a:xfrm>
            <a:off x="5540681" y="529056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17" name="Oval 16">
            <a:extLst>
              <a:ext uri="{FF2B5EF4-FFF2-40B4-BE49-F238E27FC236}">
                <a16:creationId xmlns:a16="http://schemas.microsoft.com/office/drawing/2014/main" id="{5A514077-96F4-AFF6-EFEB-C3498578E51C}"/>
              </a:ext>
            </a:extLst>
          </p:cNvPr>
          <p:cNvSpPr/>
          <p:nvPr/>
        </p:nvSpPr>
        <p:spPr>
          <a:xfrm>
            <a:off x="7014299" y="475428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23" name="Oval 22">
            <a:extLst>
              <a:ext uri="{FF2B5EF4-FFF2-40B4-BE49-F238E27FC236}">
                <a16:creationId xmlns:a16="http://schemas.microsoft.com/office/drawing/2014/main" id="{B631C235-3C54-8589-B6A5-7E8405DF8E34}"/>
              </a:ext>
            </a:extLst>
          </p:cNvPr>
          <p:cNvSpPr/>
          <p:nvPr/>
        </p:nvSpPr>
        <p:spPr>
          <a:xfrm>
            <a:off x="6610224" y="527444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4" name="Oval 23">
            <a:extLst>
              <a:ext uri="{FF2B5EF4-FFF2-40B4-BE49-F238E27FC236}">
                <a16:creationId xmlns:a16="http://schemas.microsoft.com/office/drawing/2014/main" id="{EFC308F5-0DB1-2D59-D70D-94F567413CB8}"/>
              </a:ext>
            </a:extLst>
          </p:cNvPr>
          <p:cNvSpPr/>
          <p:nvPr/>
        </p:nvSpPr>
        <p:spPr>
          <a:xfrm>
            <a:off x="6362084" y="477727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31" name="Oval 30">
            <a:extLst>
              <a:ext uri="{FF2B5EF4-FFF2-40B4-BE49-F238E27FC236}">
                <a16:creationId xmlns:a16="http://schemas.microsoft.com/office/drawing/2014/main" id="{FDAD4616-C765-A5F0-5616-3965B1B4AC0D}"/>
              </a:ext>
            </a:extLst>
          </p:cNvPr>
          <p:cNvSpPr/>
          <p:nvPr/>
        </p:nvSpPr>
        <p:spPr>
          <a:xfrm>
            <a:off x="5226578" y="478982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2" name="Oval 31">
            <a:extLst>
              <a:ext uri="{FF2B5EF4-FFF2-40B4-BE49-F238E27FC236}">
                <a16:creationId xmlns:a16="http://schemas.microsoft.com/office/drawing/2014/main" id="{77A9F93B-20B6-F186-BFBF-B45EC1D0C913}"/>
              </a:ext>
            </a:extLst>
          </p:cNvPr>
          <p:cNvSpPr/>
          <p:nvPr/>
        </p:nvSpPr>
        <p:spPr>
          <a:xfrm>
            <a:off x="6052564" y="5266299"/>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Tree>
    <p:extLst>
      <p:ext uri="{BB962C8B-B14F-4D97-AF65-F5344CB8AC3E}">
        <p14:creationId xmlns:p14="http://schemas.microsoft.com/office/powerpoint/2010/main" val="933345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36A9FF-88BA-ED51-E978-8778F72CA260}"/>
            </a:ext>
          </a:extLst>
        </p:cNvPr>
        <p:cNvGrpSpPr/>
        <p:nvPr/>
      </p:nvGrpSpPr>
      <p:grpSpPr>
        <a:xfrm>
          <a:off x="0" y="0"/>
          <a:ext cx="0" cy="0"/>
          <a:chOff x="0" y="0"/>
          <a:chExt cx="0" cy="0"/>
        </a:xfrm>
      </p:grpSpPr>
      <p:grpSp>
        <p:nvGrpSpPr>
          <p:cNvPr id="13" name="Group 12">
            <a:extLst>
              <a:ext uri="{FF2B5EF4-FFF2-40B4-BE49-F238E27FC236}">
                <a16:creationId xmlns:a16="http://schemas.microsoft.com/office/drawing/2014/main" id="{77592F93-D7FE-2756-0C53-9F73C02B6B40}"/>
              </a:ext>
            </a:extLst>
          </p:cNvPr>
          <p:cNvGrpSpPr/>
          <p:nvPr/>
        </p:nvGrpSpPr>
        <p:grpSpPr>
          <a:xfrm>
            <a:off x="4603661" y="2863126"/>
            <a:ext cx="3017733" cy="4087098"/>
            <a:chOff x="4587133" y="2272150"/>
            <a:chExt cx="3017733" cy="4087098"/>
          </a:xfrm>
        </p:grpSpPr>
        <p:sp>
          <p:nvSpPr>
            <p:cNvPr id="14" name="Rectangle 13">
              <a:extLst>
                <a:ext uri="{FF2B5EF4-FFF2-40B4-BE49-F238E27FC236}">
                  <a16:creationId xmlns:a16="http://schemas.microsoft.com/office/drawing/2014/main" id="{938CEDC0-894D-A2CA-5C27-907FCE3BF57C}"/>
                </a:ext>
              </a:extLst>
            </p:cNvPr>
            <p:cNvSpPr/>
            <p:nvPr/>
          </p:nvSpPr>
          <p:spPr>
            <a:xfrm>
              <a:off x="4587133" y="2436769"/>
              <a:ext cx="3017733" cy="3754581"/>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EC6A877-EC17-4026-B2CC-C4D92EADCC86}"/>
                </a:ext>
              </a:extLst>
            </p:cNvPr>
            <p:cNvSpPr/>
            <p:nvPr/>
          </p:nvSpPr>
          <p:spPr>
            <a:xfrm>
              <a:off x="5680364" y="2272150"/>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A84551C-2F09-5250-8E4B-595847700CBC}"/>
                </a:ext>
              </a:extLst>
            </p:cNvPr>
            <p:cNvSpPr/>
            <p:nvPr/>
          </p:nvSpPr>
          <p:spPr>
            <a:xfrm>
              <a:off x="5805054" y="6192994"/>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EA479419-8FEE-0C46-C5B9-0B51D533958D}"/>
                </a:ext>
              </a:extLst>
            </p:cNvPr>
            <p:cNvSpPr/>
            <p:nvPr/>
          </p:nvSpPr>
          <p:spPr>
            <a:xfrm>
              <a:off x="5153891" y="2435125"/>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DD6DCAD-2A6B-91A9-BF78-D2B7665EFCC5}"/>
                </a:ext>
              </a:extLst>
            </p:cNvPr>
            <p:cNvSpPr/>
            <p:nvPr/>
          </p:nvSpPr>
          <p:spPr>
            <a:xfrm>
              <a:off x="5237027" y="5341305"/>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00C4F9C-AEAA-7BFC-42CF-1B9B8F1EAF3B}"/>
                </a:ext>
              </a:extLst>
            </p:cNvPr>
            <p:cNvSpPr/>
            <p:nvPr/>
          </p:nvSpPr>
          <p:spPr>
            <a:xfrm>
              <a:off x="5659591" y="3894170"/>
              <a:ext cx="858981" cy="82690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00BECAE4-F91D-6BE7-80C7-9270E0565EBE}"/>
                </a:ext>
              </a:extLst>
            </p:cNvPr>
            <p:cNvCxnSpPr>
              <a:stCxn id="14" idx="1"/>
              <a:endCxn id="14" idx="3"/>
            </p:cNvCxnSpPr>
            <p:nvPr/>
          </p:nvCxnSpPr>
          <p:spPr>
            <a:xfrm>
              <a:off x="4587133" y="4314060"/>
              <a:ext cx="3017733" cy="0"/>
            </a:xfrm>
            <a:prstGeom prst="line">
              <a:avLst/>
            </a:prstGeom>
          </p:spPr>
          <p:style>
            <a:lnRef idx="2">
              <a:schemeClr val="dk1"/>
            </a:lnRef>
            <a:fillRef idx="0">
              <a:schemeClr val="dk1"/>
            </a:fillRef>
            <a:effectRef idx="1">
              <a:schemeClr val="dk1"/>
            </a:effectRef>
            <a:fontRef idx="minor">
              <a:schemeClr val="tx1"/>
            </a:fontRef>
          </p:style>
        </p:cxnSp>
      </p:grpSp>
      <p:sp>
        <p:nvSpPr>
          <p:cNvPr id="2" name="Title 1">
            <a:extLst>
              <a:ext uri="{FF2B5EF4-FFF2-40B4-BE49-F238E27FC236}">
                <a16:creationId xmlns:a16="http://schemas.microsoft.com/office/drawing/2014/main" id="{635F8B65-CF56-3A2C-5F7C-A81B30F594FC}"/>
              </a:ext>
            </a:extLst>
          </p:cNvPr>
          <p:cNvSpPr>
            <a:spLocks noGrp="1"/>
          </p:cNvSpPr>
          <p:nvPr>
            <p:ph type="title"/>
          </p:nvPr>
        </p:nvSpPr>
        <p:spPr/>
        <p:txBody>
          <a:bodyPr/>
          <a:lstStyle/>
          <a:p>
            <a:r>
              <a:rPr lang="en-US" dirty="0"/>
              <a:t>Sub-Phase: High-Press</a:t>
            </a:r>
          </a:p>
        </p:txBody>
      </p:sp>
      <p:sp>
        <p:nvSpPr>
          <p:cNvPr id="5" name="Slide Number Placeholder 4">
            <a:extLst>
              <a:ext uri="{FF2B5EF4-FFF2-40B4-BE49-F238E27FC236}">
                <a16:creationId xmlns:a16="http://schemas.microsoft.com/office/drawing/2014/main" id="{4384D3C4-E4E2-09D6-2E54-BBF750D1967D}"/>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21</a:t>
            </a:fld>
            <a:endParaRPr lang="en-US" dirty="0"/>
          </a:p>
        </p:txBody>
      </p:sp>
      <p:sp>
        <p:nvSpPr>
          <p:cNvPr id="6" name="TextBox 5">
            <a:extLst>
              <a:ext uri="{FF2B5EF4-FFF2-40B4-BE49-F238E27FC236}">
                <a16:creationId xmlns:a16="http://schemas.microsoft.com/office/drawing/2014/main" id="{10919E0F-0B25-69CD-B1E3-99C534112BB7}"/>
              </a:ext>
            </a:extLst>
          </p:cNvPr>
          <p:cNvSpPr txBox="1"/>
          <p:nvPr/>
        </p:nvSpPr>
        <p:spPr>
          <a:xfrm>
            <a:off x="91534" y="1403135"/>
            <a:ext cx="6339649" cy="1323439"/>
          </a:xfrm>
          <a:prstGeom prst="rect">
            <a:avLst/>
          </a:prstGeom>
          <a:noFill/>
        </p:spPr>
        <p:txBody>
          <a:bodyPr wrap="square" rtlCol="0">
            <a:spAutoFit/>
          </a:bodyPr>
          <a:lstStyle/>
          <a:p>
            <a:r>
              <a:rPr lang="en-US" sz="1600" b="1" dirty="0"/>
              <a:t>Phase</a:t>
            </a:r>
            <a:r>
              <a:rPr lang="en-US" sz="1600" dirty="0"/>
              <a:t>: Out-of-possession (defending)</a:t>
            </a:r>
          </a:p>
          <a:p>
            <a:r>
              <a:rPr lang="en-US" sz="1600" b="1" dirty="0"/>
              <a:t>Sub-Phase</a:t>
            </a:r>
            <a:r>
              <a:rPr lang="en-US" sz="1600" dirty="0"/>
              <a:t>: High-press</a:t>
            </a:r>
          </a:p>
          <a:p>
            <a:r>
              <a:rPr lang="en-US" sz="1600" b="1" dirty="0"/>
              <a:t>Regain the ball</a:t>
            </a:r>
            <a:r>
              <a:rPr lang="en-US" sz="1600" dirty="0"/>
              <a:t>: In the </a:t>
            </a:r>
            <a:r>
              <a:rPr lang="en-US" sz="1600"/>
              <a:t>attacking half </a:t>
            </a:r>
            <a:r>
              <a:rPr lang="en-US" sz="1600" dirty="0"/>
              <a:t>leading to a quick turn-over goal</a:t>
            </a:r>
          </a:p>
          <a:p>
            <a:r>
              <a:rPr lang="en-US" sz="1600" b="1" dirty="0"/>
              <a:t>Key Performance Objective</a:t>
            </a:r>
            <a:r>
              <a:rPr lang="en-US" sz="1600" dirty="0"/>
              <a:t>: Regain possession of the ball in the attacking half of the field at least 1/3 of their goal kicks</a:t>
            </a:r>
          </a:p>
        </p:txBody>
      </p:sp>
      <p:sp>
        <p:nvSpPr>
          <p:cNvPr id="7" name="TextBox 6">
            <a:extLst>
              <a:ext uri="{FF2B5EF4-FFF2-40B4-BE49-F238E27FC236}">
                <a16:creationId xmlns:a16="http://schemas.microsoft.com/office/drawing/2014/main" id="{E32A1F83-366C-349E-E3DB-C3D370AC11C8}"/>
              </a:ext>
            </a:extLst>
          </p:cNvPr>
          <p:cNvSpPr txBox="1"/>
          <p:nvPr/>
        </p:nvSpPr>
        <p:spPr>
          <a:xfrm>
            <a:off x="6260905" y="1330960"/>
            <a:ext cx="5931095" cy="1323439"/>
          </a:xfrm>
          <a:prstGeom prst="rect">
            <a:avLst/>
          </a:prstGeom>
          <a:noFill/>
        </p:spPr>
        <p:txBody>
          <a:bodyPr wrap="square" rtlCol="0">
            <a:spAutoFit/>
          </a:bodyPr>
          <a:lstStyle/>
          <a:p>
            <a:r>
              <a:rPr lang="en-US" sz="1600" b="1" dirty="0"/>
              <a:t>Principles</a:t>
            </a:r>
          </a:p>
          <a:p>
            <a:pPr marL="112713" indent="-112713">
              <a:buFont typeface="Arial" panose="020B0604020202020204" pitchFamily="34" charset="0"/>
              <a:buChar char="•"/>
            </a:pPr>
            <a:r>
              <a:rPr lang="en-US" sz="1600" dirty="0"/>
              <a:t>Turn the opponent to our right</a:t>
            </a:r>
          </a:p>
          <a:p>
            <a:pPr marL="112713" indent="-112713">
              <a:buFont typeface="Arial" panose="020B0604020202020204" pitchFamily="34" charset="0"/>
              <a:buChar char="•"/>
            </a:pPr>
            <a:r>
              <a:rPr lang="en-US" sz="1600" dirty="0"/>
              <a:t>Our entire team shifts from our left to right cutting off passing options</a:t>
            </a:r>
          </a:p>
          <a:p>
            <a:pPr marL="112713" indent="-112713">
              <a:buFont typeface="Arial" panose="020B0604020202020204" pitchFamily="34" charset="0"/>
              <a:buChar char="•"/>
            </a:pPr>
            <a:r>
              <a:rPr lang="en-US" sz="1600" dirty="0"/>
              <a:t>Shrink the opponent’s playing space double team and turn-over</a:t>
            </a:r>
          </a:p>
        </p:txBody>
      </p:sp>
      <p:cxnSp>
        <p:nvCxnSpPr>
          <p:cNvPr id="9" name="Straight Connector 8">
            <a:extLst>
              <a:ext uri="{FF2B5EF4-FFF2-40B4-BE49-F238E27FC236}">
                <a16:creationId xmlns:a16="http://schemas.microsoft.com/office/drawing/2014/main" id="{CA19C0E9-97C5-96FB-0B6B-E5CE821D8F17}"/>
              </a:ext>
            </a:extLst>
          </p:cNvPr>
          <p:cNvCxnSpPr/>
          <p:nvPr/>
        </p:nvCxnSpPr>
        <p:spPr>
          <a:xfrm flipV="1">
            <a:off x="49873" y="2738596"/>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77827039-DF69-D80C-A269-8D7FD0B8124A}"/>
              </a:ext>
            </a:extLst>
          </p:cNvPr>
          <p:cNvSpPr txBox="1"/>
          <p:nvPr/>
        </p:nvSpPr>
        <p:spPr>
          <a:xfrm>
            <a:off x="0" y="3729157"/>
            <a:ext cx="4362413" cy="2308324"/>
          </a:xfrm>
          <a:prstGeom prst="rect">
            <a:avLst/>
          </a:prstGeom>
          <a:noFill/>
        </p:spPr>
        <p:txBody>
          <a:bodyPr wrap="square" rtlCol="0">
            <a:spAutoFit/>
          </a:bodyPr>
          <a:lstStyle/>
          <a:p>
            <a:r>
              <a:rPr lang="en-US" sz="1200" b="1" dirty="0"/>
              <a:t>Team Tactical Principles</a:t>
            </a:r>
          </a:p>
          <a:p>
            <a:pPr marL="111125" indent="-111125">
              <a:buFont typeface="Arial" panose="020B0604020202020204" pitchFamily="34" charset="0"/>
              <a:buChar char="•"/>
            </a:pPr>
            <a:r>
              <a:rPr lang="en-US" sz="1200" dirty="0"/>
              <a:t>Team plays builds our defense along the center line</a:t>
            </a:r>
          </a:p>
          <a:p>
            <a:pPr marL="111125" indent="-111125">
              <a:buFont typeface="Arial" panose="020B0604020202020204" pitchFamily="34" charset="0"/>
              <a:buChar char="•"/>
            </a:pPr>
            <a:r>
              <a:rPr lang="en-US" sz="1200" dirty="0"/>
              <a:t>Team starts to our left to push the opponent to our right</a:t>
            </a:r>
          </a:p>
          <a:p>
            <a:pPr marL="111125" indent="-111125">
              <a:buFont typeface="Arial" panose="020B0604020202020204" pitchFamily="34" charset="0"/>
              <a:buChar char="•"/>
            </a:pPr>
            <a:r>
              <a:rPr lang="en-US" sz="1200" dirty="0"/>
              <a:t>Forward turns the opponent to their left our right. </a:t>
            </a:r>
          </a:p>
          <a:p>
            <a:pPr marL="111125" indent="-111125">
              <a:buFont typeface="Arial" panose="020B0604020202020204" pitchFamily="34" charset="0"/>
              <a:buChar char="•"/>
            </a:pPr>
            <a:r>
              <a:rPr lang="en-US" sz="1200" dirty="0"/>
              <a:t>Midfield line starts in a zone and shifts to man marking cutting off passing options</a:t>
            </a:r>
          </a:p>
          <a:p>
            <a:pPr marL="111125" indent="-111125">
              <a:buFont typeface="Arial" panose="020B0604020202020204" pitchFamily="34" charset="0"/>
              <a:buChar char="•"/>
            </a:pPr>
            <a:r>
              <a:rPr lang="en-US" sz="1200" dirty="0"/>
              <a:t>Free midfielder combines with forward to double team player with the ball forcing to turn-over </a:t>
            </a:r>
          </a:p>
          <a:p>
            <a:pPr marL="111125" indent="-111125">
              <a:buFont typeface="Arial" panose="020B0604020202020204" pitchFamily="34" charset="0"/>
              <a:buChar char="•"/>
            </a:pPr>
            <a:r>
              <a:rPr lang="en-US" sz="1200" dirty="0"/>
              <a:t>Defensive line cuts off deeper passing options</a:t>
            </a:r>
          </a:p>
          <a:p>
            <a:pPr marL="111125" indent="-111125">
              <a:buFont typeface="Arial" panose="020B0604020202020204" pitchFamily="34" charset="0"/>
              <a:buChar char="•"/>
            </a:pPr>
            <a:r>
              <a:rPr lang="en-US" sz="1200" dirty="0"/>
              <a:t>Keeper plays like a sweeper</a:t>
            </a:r>
          </a:p>
          <a:p>
            <a:pPr marL="111125" indent="-111125">
              <a:buFont typeface="Arial" panose="020B0604020202020204" pitchFamily="34" charset="0"/>
              <a:buChar char="•"/>
            </a:pPr>
            <a:r>
              <a:rPr lang="en-US" sz="1200" dirty="0"/>
              <a:t>Purpose is to regain possession of the ball in the attacking-third and go straight to goal</a:t>
            </a:r>
          </a:p>
        </p:txBody>
      </p:sp>
      <p:sp>
        <p:nvSpPr>
          <p:cNvPr id="40" name="TextBox 39">
            <a:extLst>
              <a:ext uri="{FF2B5EF4-FFF2-40B4-BE49-F238E27FC236}">
                <a16:creationId xmlns:a16="http://schemas.microsoft.com/office/drawing/2014/main" id="{95CF6A1B-6F2B-EBC8-C034-6C3F2EAB98BB}"/>
              </a:ext>
            </a:extLst>
          </p:cNvPr>
          <p:cNvSpPr txBox="1"/>
          <p:nvPr/>
        </p:nvSpPr>
        <p:spPr>
          <a:xfrm>
            <a:off x="7723357" y="3895362"/>
            <a:ext cx="3919075" cy="1200329"/>
          </a:xfrm>
          <a:prstGeom prst="rect">
            <a:avLst/>
          </a:prstGeom>
          <a:noFill/>
        </p:spPr>
        <p:txBody>
          <a:bodyPr wrap="square" rtlCol="0">
            <a:spAutoFit/>
          </a:bodyPr>
          <a:lstStyle/>
          <a:p>
            <a:r>
              <a:rPr lang="en-US" sz="1200" b="1" dirty="0"/>
              <a:t>Midfielders</a:t>
            </a:r>
          </a:p>
          <a:p>
            <a:pPr marL="112713" indent="-112713">
              <a:buFont typeface="Arial" panose="020B0604020202020204" pitchFamily="34" charset="0"/>
              <a:buChar char="•"/>
            </a:pPr>
            <a:r>
              <a:rPr lang="en-US" sz="1200" dirty="0"/>
              <a:t>Shift from zone to man defense prioritizing opponents nearest the ball</a:t>
            </a:r>
          </a:p>
          <a:p>
            <a:pPr marL="119063" indent="-119063">
              <a:buFont typeface="Arial" panose="020B0604020202020204" pitchFamily="34" charset="0"/>
              <a:buChar char="•"/>
            </a:pPr>
            <a:r>
              <a:rPr lang="en-US" sz="1200" dirty="0"/>
              <a:t>Step forward to cut off passing options from the back</a:t>
            </a:r>
          </a:p>
          <a:p>
            <a:pPr marL="119063" indent="-119063">
              <a:buFont typeface="Arial" panose="020B0604020202020204" pitchFamily="34" charset="0"/>
              <a:buChar char="•"/>
            </a:pPr>
            <a:r>
              <a:rPr lang="en-US" sz="1200" dirty="0"/>
              <a:t>Regain possession of the ball and scoring by team ball movement</a:t>
            </a:r>
          </a:p>
        </p:txBody>
      </p:sp>
      <p:sp>
        <p:nvSpPr>
          <p:cNvPr id="41" name="TextBox 40">
            <a:extLst>
              <a:ext uri="{FF2B5EF4-FFF2-40B4-BE49-F238E27FC236}">
                <a16:creationId xmlns:a16="http://schemas.microsoft.com/office/drawing/2014/main" id="{F31597AA-1B12-B1A0-7644-FA4462FD2D87}"/>
              </a:ext>
            </a:extLst>
          </p:cNvPr>
          <p:cNvSpPr txBox="1"/>
          <p:nvPr/>
        </p:nvSpPr>
        <p:spPr>
          <a:xfrm>
            <a:off x="7723358" y="2944843"/>
            <a:ext cx="4252746" cy="830997"/>
          </a:xfrm>
          <a:prstGeom prst="rect">
            <a:avLst/>
          </a:prstGeom>
          <a:noFill/>
        </p:spPr>
        <p:txBody>
          <a:bodyPr wrap="square" rtlCol="0">
            <a:spAutoFit/>
          </a:bodyPr>
          <a:lstStyle/>
          <a:p>
            <a:r>
              <a:rPr lang="en-US" sz="1200" b="1" dirty="0"/>
              <a:t>Forwards</a:t>
            </a:r>
          </a:p>
          <a:p>
            <a:pPr marL="111125" indent="-111125">
              <a:buFont typeface="Arial" panose="020B0604020202020204" pitchFamily="34" charset="0"/>
              <a:buChar char="•"/>
            </a:pPr>
            <a:r>
              <a:rPr lang="en-US" sz="1200" dirty="0"/>
              <a:t>Turn the opponent with the ball to our right side of the field</a:t>
            </a:r>
          </a:p>
          <a:p>
            <a:pPr marL="111125" indent="-111125">
              <a:buFont typeface="Arial" panose="020B0604020202020204" pitchFamily="34" charset="0"/>
              <a:buChar char="•"/>
            </a:pPr>
            <a:r>
              <a:rPr lang="en-US" sz="1200" dirty="0"/>
              <a:t>Once there prevent them from switching fields</a:t>
            </a:r>
          </a:p>
          <a:p>
            <a:pPr marL="111125" indent="-111125">
              <a:buFont typeface="Arial" panose="020B0604020202020204" pitchFamily="34" charset="0"/>
              <a:buChar char="•"/>
            </a:pPr>
            <a:r>
              <a:rPr lang="en-US" sz="1200" dirty="0"/>
              <a:t>Make the field smaller and smaller for the opponents</a:t>
            </a:r>
          </a:p>
        </p:txBody>
      </p:sp>
      <p:sp>
        <p:nvSpPr>
          <p:cNvPr id="42" name="Oval 41">
            <a:extLst>
              <a:ext uri="{FF2B5EF4-FFF2-40B4-BE49-F238E27FC236}">
                <a16:creationId xmlns:a16="http://schemas.microsoft.com/office/drawing/2014/main" id="{E4DCE44C-2C1E-474C-2943-7ABEBAC8525C}"/>
              </a:ext>
            </a:extLst>
          </p:cNvPr>
          <p:cNvSpPr/>
          <p:nvPr/>
        </p:nvSpPr>
        <p:spPr>
          <a:xfrm>
            <a:off x="6040120" y="6079650"/>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0EE9E3B-3E4D-1BDE-0D07-F7848733CEB0}"/>
              </a:ext>
            </a:extLst>
          </p:cNvPr>
          <p:cNvSpPr/>
          <p:nvPr/>
        </p:nvSpPr>
        <p:spPr>
          <a:xfrm>
            <a:off x="5550399" y="3444397"/>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CF7FCD84-40DC-8E6E-64C9-782E37A93CFB}"/>
              </a:ext>
            </a:extLst>
          </p:cNvPr>
          <p:cNvSpPr/>
          <p:nvPr/>
        </p:nvSpPr>
        <p:spPr>
          <a:xfrm rot="11071050">
            <a:off x="4981610" y="4330566"/>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Isosceles Triangle 50">
            <a:extLst>
              <a:ext uri="{FF2B5EF4-FFF2-40B4-BE49-F238E27FC236}">
                <a16:creationId xmlns:a16="http://schemas.microsoft.com/office/drawing/2014/main" id="{F03EDD09-3B99-3B0B-270C-BD25D67C9E4C}"/>
              </a:ext>
            </a:extLst>
          </p:cNvPr>
          <p:cNvSpPr/>
          <p:nvPr/>
        </p:nvSpPr>
        <p:spPr>
          <a:xfrm rot="11071050">
            <a:off x="6047235" y="4678511"/>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a:extLst>
              <a:ext uri="{FF2B5EF4-FFF2-40B4-BE49-F238E27FC236}">
                <a16:creationId xmlns:a16="http://schemas.microsoft.com/office/drawing/2014/main" id="{A676F85D-30BC-1FB2-583D-B18534F2E23E}"/>
              </a:ext>
            </a:extLst>
          </p:cNvPr>
          <p:cNvSpPr/>
          <p:nvPr/>
        </p:nvSpPr>
        <p:spPr>
          <a:xfrm rot="11071050">
            <a:off x="5399998" y="3239395"/>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Isosceles Triangle 52">
            <a:extLst>
              <a:ext uri="{FF2B5EF4-FFF2-40B4-BE49-F238E27FC236}">
                <a16:creationId xmlns:a16="http://schemas.microsoft.com/office/drawing/2014/main" id="{3C5A6BD8-FD19-56F2-331E-05D3D1F6E3F7}"/>
              </a:ext>
            </a:extLst>
          </p:cNvPr>
          <p:cNvSpPr/>
          <p:nvPr/>
        </p:nvSpPr>
        <p:spPr>
          <a:xfrm rot="11071050">
            <a:off x="6891219" y="467567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Isosceles Triangle 54">
            <a:extLst>
              <a:ext uri="{FF2B5EF4-FFF2-40B4-BE49-F238E27FC236}">
                <a16:creationId xmlns:a16="http://schemas.microsoft.com/office/drawing/2014/main" id="{26B42CDF-179F-8015-EA8C-95D6412DD193}"/>
              </a:ext>
            </a:extLst>
          </p:cNvPr>
          <p:cNvSpPr/>
          <p:nvPr/>
        </p:nvSpPr>
        <p:spPr>
          <a:xfrm rot="11071050">
            <a:off x="7041962" y="4295870"/>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Isosceles Triangle 55">
            <a:extLst>
              <a:ext uri="{FF2B5EF4-FFF2-40B4-BE49-F238E27FC236}">
                <a16:creationId xmlns:a16="http://schemas.microsoft.com/office/drawing/2014/main" id="{D618F2B0-6E28-50F4-ECC8-CA7191BA1BB7}"/>
              </a:ext>
            </a:extLst>
          </p:cNvPr>
          <p:cNvSpPr/>
          <p:nvPr/>
        </p:nvSpPr>
        <p:spPr>
          <a:xfrm rot="11071050">
            <a:off x="6497812" y="4209238"/>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Isosceles Triangle 56">
            <a:extLst>
              <a:ext uri="{FF2B5EF4-FFF2-40B4-BE49-F238E27FC236}">
                <a16:creationId xmlns:a16="http://schemas.microsoft.com/office/drawing/2014/main" id="{62188708-9CA5-607F-E985-6A10B2990877}"/>
              </a:ext>
            </a:extLst>
          </p:cNvPr>
          <p:cNvSpPr/>
          <p:nvPr/>
        </p:nvSpPr>
        <p:spPr>
          <a:xfrm rot="11071050">
            <a:off x="7188785" y="362469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Isosceles Triangle 57">
            <a:extLst>
              <a:ext uri="{FF2B5EF4-FFF2-40B4-BE49-F238E27FC236}">
                <a16:creationId xmlns:a16="http://schemas.microsoft.com/office/drawing/2014/main" id="{00DB26DB-A6F7-6FB9-54D4-0521CF13E122}"/>
              </a:ext>
            </a:extLst>
          </p:cNvPr>
          <p:cNvSpPr/>
          <p:nvPr/>
        </p:nvSpPr>
        <p:spPr>
          <a:xfrm rot="11071050">
            <a:off x="6377191" y="3427989"/>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F049F298-F3C6-FA8A-21E7-AE247687A288}"/>
              </a:ext>
            </a:extLst>
          </p:cNvPr>
          <p:cNvSpPr txBox="1"/>
          <p:nvPr/>
        </p:nvSpPr>
        <p:spPr>
          <a:xfrm>
            <a:off x="91534" y="3170225"/>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1-2-4-2</a:t>
            </a:r>
          </a:p>
        </p:txBody>
      </p:sp>
      <p:sp>
        <p:nvSpPr>
          <p:cNvPr id="30" name="Oval 29">
            <a:extLst>
              <a:ext uri="{FF2B5EF4-FFF2-40B4-BE49-F238E27FC236}">
                <a16:creationId xmlns:a16="http://schemas.microsoft.com/office/drawing/2014/main" id="{178C8CE8-16EE-C5F2-FDC6-F34EF541541B}"/>
              </a:ext>
            </a:extLst>
          </p:cNvPr>
          <p:cNvSpPr/>
          <p:nvPr/>
        </p:nvSpPr>
        <p:spPr>
          <a:xfrm>
            <a:off x="6019621" y="3059936"/>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a:extLst>
              <a:ext uri="{FF2B5EF4-FFF2-40B4-BE49-F238E27FC236}">
                <a16:creationId xmlns:a16="http://schemas.microsoft.com/office/drawing/2014/main" id="{6A861082-5622-696F-7F75-804E3C3B436E}"/>
              </a:ext>
            </a:extLst>
          </p:cNvPr>
          <p:cNvCxnSpPr>
            <a:cxnSpLocks/>
          </p:cNvCxnSpPr>
          <p:nvPr/>
        </p:nvCxnSpPr>
        <p:spPr>
          <a:xfrm flipV="1">
            <a:off x="5676119" y="3753818"/>
            <a:ext cx="788057" cy="173144"/>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39" name="TextBox 38">
            <a:extLst>
              <a:ext uri="{FF2B5EF4-FFF2-40B4-BE49-F238E27FC236}">
                <a16:creationId xmlns:a16="http://schemas.microsoft.com/office/drawing/2014/main" id="{36684E4F-787B-92DC-32A0-AA54358F2F74}"/>
              </a:ext>
            </a:extLst>
          </p:cNvPr>
          <p:cNvSpPr txBox="1"/>
          <p:nvPr/>
        </p:nvSpPr>
        <p:spPr>
          <a:xfrm>
            <a:off x="7733262" y="4992171"/>
            <a:ext cx="3606804" cy="830997"/>
          </a:xfrm>
          <a:prstGeom prst="rect">
            <a:avLst/>
          </a:prstGeom>
          <a:noFill/>
        </p:spPr>
        <p:txBody>
          <a:bodyPr wrap="square" rtlCol="0">
            <a:spAutoFit/>
          </a:bodyPr>
          <a:lstStyle/>
          <a:p>
            <a:r>
              <a:rPr lang="en-US" sz="1200" b="1" dirty="0"/>
              <a:t>Defenders</a:t>
            </a:r>
          </a:p>
          <a:p>
            <a:pPr marL="119063" indent="-119063">
              <a:buFont typeface="Arial" panose="020B0604020202020204" pitchFamily="34" charset="0"/>
              <a:buChar char="•"/>
            </a:pPr>
            <a:r>
              <a:rPr lang="en-US" sz="1200" dirty="0"/>
              <a:t>Center back and right back cut off passing options</a:t>
            </a:r>
          </a:p>
          <a:p>
            <a:pPr marL="119063" indent="-119063">
              <a:buFont typeface="Arial" panose="020B0604020202020204" pitchFamily="34" charset="0"/>
              <a:buChar char="•"/>
            </a:pPr>
            <a:r>
              <a:rPr lang="en-US" sz="1200" dirty="0"/>
              <a:t>Left back drops back and in the center to prevent long over the top ball</a:t>
            </a:r>
          </a:p>
        </p:txBody>
      </p:sp>
      <p:sp>
        <p:nvSpPr>
          <p:cNvPr id="65" name="TextBox 64">
            <a:extLst>
              <a:ext uri="{FF2B5EF4-FFF2-40B4-BE49-F238E27FC236}">
                <a16:creationId xmlns:a16="http://schemas.microsoft.com/office/drawing/2014/main" id="{8774EDE8-DDA2-1365-3FFA-B7216719FE56}"/>
              </a:ext>
            </a:extLst>
          </p:cNvPr>
          <p:cNvSpPr txBox="1"/>
          <p:nvPr/>
        </p:nvSpPr>
        <p:spPr>
          <a:xfrm>
            <a:off x="7783794" y="5796737"/>
            <a:ext cx="3606804" cy="461665"/>
          </a:xfrm>
          <a:prstGeom prst="rect">
            <a:avLst/>
          </a:prstGeom>
          <a:noFill/>
        </p:spPr>
        <p:txBody>
          <a:bodyPr wrap="square" rtlCol="0">
            <a:spAutoFit/>
          </a:bodyPr>
          <a:lstStyle/>
          <a:p>
            <a:r>
              <a:rPr lang="en-US" sz="1200" b="1" dirty="0"/>
              <a:t>Keeper</a:t>
            </a:r>
          </a:p>
          <a:p>
            <a:pPr marL="119063" indent="-119063">
              <a:buFont typeface="Arial" panose="020B0604020202020204" pitchFamily="34" charset="0"/>
              <a:buChar char="•"/>
            </a:pPr>
            <a:r>
              <a:rPr lang="en-US" sz="1200" dirty="0"/>
              <a:t>Play as a sweeper</a:t>
            </a:r>
          </a:p>
        </p:txBody>
      </p:sp>
      <p:cxnSp>
        <p:nvCxnSpPr>
          <p:cNvPr id="77" name="Straight Arrow Connector 76">
            <a:extLst>
              <a:ext uri="{FF2B5EF4-FFF2-40B4-BE49-F238E27FC236}">
                <a16:creationId xmlns:a16="http://schemas.microsoft.com/office/drawing/2014/main" id="{F9DD5B95-A25A-47D2-2BC4-5C8287B02B45}"/>
              </a:ext>
            </a:extLst>
          </p:cNvPr>
          <p:cNvCxnSpPr>
            <a:cxnSpLocks/>
          </p:cNvCxnSpPr>
          <p:nvPr/>
        </p:nvCxnSpPr>
        <p:spPr>
          <a:xfrm>
            <a:off x="5708000" y="3569631"/>
            <a:ext cx="723183" cy="9996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0" name="Straight Arrow Connector 79">
            <a:extLst>
              <a:ext uri="{FF2B5EF4-FFF2-40B4-BE49-F238E27FC236}">
                <a16:creationId xmlns:a16="http://schemas.microsoft.com/office/drawing/2014/main" id="{6FBD697E-06C6-57FA-0FCE-93542382860D}"/>
              </a:ext>
            </a:extLst>
          </p:cNvPr>
          <p:cNvCxnSpPr>
            <a:cxnSpLocks/>
          </p:cNvCxnSpPr>
          <p:nvPr/>
        </p:nvCxnSpPr>
        <p:spPr>
          <a:xfrm>
            <a:off x="6597751" y="3640116"/>
            <a:ext cx="623183" cy="28763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 name="Oval 2">
            <a:extLst>
              <a:ext uri="{FF2B5EF4-FFF2-40B4-BE49-F238E27FC236}">
                <a16:creationId xmlns:a16="http://schemas.microsoft.com/office/drawing/2014/main" id="{4B1E2925-0D3D-8E0C-4BDC-A78E7CCECD38}"/>
              </a:ext>
            </a:extLst>
          </p:cNvPr>
          <p:cNvSpPr/>
          <p:nvPr/>
        </p:nvSpPr>
        <p:spPr>
          <a:xfrm>
            <a:off x="5463806" y="4202737"/>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8" name="Oval 7">
            <a:extLst>
              <a:ext uri="{FF2B5EF4-FFF2-40B4-BE49-F238E27FC236}">
                <a16:creationId xmlns:a16="http://schemas.microsoft.com/office/drawing/2014/main" id="{7E9ABAA9-C2FB-8483-216B-B9C3E10331C1}"/>
              </a:ext>
            </a:extLst>
          </p:cNvPr>
          <p:cNvSpPr/>
          <p:nvPr/>
        </p:nvSpPr>
        <p:spPr>
          <a:xfrm>
            <a:off x="5457955" y="381960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11" name="Oval 10">
            <a:extLst>
              <a:ext uri="{FF2B5EF4-FFF2-40B4-BE49-F238E27FC236}">
                <a16:creationId xmlns:a16="http://schemas.microsoft.com/office/drawing/2014/main" id="{13F9EEFB-C0F8-28EA-2A19-FF8DD40073FB}"/>
              </a:ext>
            </a:extLst>
          </p:cNvPr>
          <p:cNvSpPr/>
          <p:nvPr/>
        </p:nvSpPr>
        <p:spPr>
          <a:xfrm>
            <a:off x="4982467" y="383795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17" name="Oval 16">
            <a:extLst>
              <a:ext uri="{FF2B5EF4-FFF2-40B4-BE49-F238E27FC236}">
                <a16:creationId xmlns:a16="http://schemas.microsoft.com/office/drawing/2014/main" id="{DC001C41-7522-837C-74EB-4CF8B10327CC}"/>
              </a:ext>
            </a:extLst>
          </p:cNvPr>
          <p:cNvSpPr/>
          <p:nvPr/>
        </p:nvSpPr>
        <p:spPr>
          <a:xfrm>
            <a:off x="6664980" y="415838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23" name="Oval 22">
            <a:extLst>
              <a:ext uri="{FF2B5EF4-FFF2-40B4-BE49-F238E27FC236}">
                <a16:creationId xmlns:a16="http://schemas.microsoft.com/office/drawing/2014/main" id="{1BB03B2E-9EA5-E5E3-AB2D-B0B9F67EA776}"/>
              </a:ext>
            </a:extLst>
          </p:cNvPr>
          <p:cNvSpPr/>
          <p:nvPr/>
        </p:nvSpPr>
        <p:spPr>
          <a:xfrm>
            <a:off x="6260905" y="467854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4" name="Oval 23">
            <a:extLst>
              <a:ext uri="{FF2B5EF4-FFF2-40B4-BE49-F238E27FC236}">
                <a16:creationId xmlns:a16="http://schemas.microsoft.com/office/drawing/2014/main" id="{C2BF6BA4-A03A-EED9-744D-0E80FBAA6269}"/>
              </a:ext>
            </a:extLst>
          </p:cNvPr>
          <p:cNvSpPr/>
          <p:nvPr/>
        </p:nvSpPr>
        <p:spPr>
          <a:xfrm>
            <a:off x="6012765" y="418137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31" name="Oval 30">
            <a:extLst>
              <a:ext uri="{FF2B5EF4-FFF2-40B4-BE49-F238E27FC236}">
                <a16:creationId xmlns:a16="http://schemas.microsoft.com/office/drawing/2014/main" id="{23C91B1B-3B1A-B015-54A3-E82BC054E3F4}"/>
              </a:ext>
            </a:extLst>
          </p:cNvPr>
          <p:cNvSpPr/>
          <p:nvPr/>
        </p:nvSpPr>
        <p:spPr>
          <a:xfrm>
            <a:off x="4877259" y="419392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2" name="Oval 31">
            <a:extLst>
              <a:ext uri="{FF2B5EF4-FFF2-40B4-BE49-F238E27FC236}">
                <a16:creationId xmlns:a16="http://schemas.microsoft.com/office/drawing/2014/main" id="{86D8C1E1-996E-9C88-486C-2DAD16435B0E}"/>
              </a:ext>
            </a:extLst>
          </p:cNvPr>
          <p:cNvSpPr/>
          <p:nvPr/>
        </p:nvSpPr>
        <p:spPr>
          <a:xfrm>
            <a:off x="5703245" y="4670399"/>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cxnSp>
        <p:nvCxnSpPr>
          <p:cNvPr id="25" name="Straight Arrow Connector 24">
            <a:extLst>
              <a:ext uri="{FF2B5EF4-FFF2-40B4-BE49-F238E27FC236}">
                <a16:creationId xmlns:a16="http://schemas.microsoft.com/office/drawing/2014/main" id="{2A4DF718-E3FF-B7AA-5B68-63934EC2F33F}"/>
              </a:ext>
            </a:extLst>
          </p:cNvPr>
          <p:cNvCxnSpPr>
            <a:cxnSpLocks/>
          </p:cNvCxnSpPr>
          <p:nvPr/>
        </p:nvCxnSpPr>
        <p:spPr>
          <a:xfrm flipV="1">
            <a:off x="6909342" y="4158388"/>
            <a:ext cx="341118" cy="31421"/>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28" name="Straight Arrow Connector 27">
            <a:extLst>
              <a:ext uri="{FF2B5EF4-FFF2-40B4-BE49-F238E27FC236}">
                <a16:creationId xmlns:a16="http://schemas.microsoft.com/office/drawing/2014/main" id="{40D852E2-9D4A-8D10-1827-2561E9FBBF2A}"/>
              </a:ext>
            </a:extLst>
          </p:cNvPr>
          <p:cNvCxnSpPr>
            <a:cxnSpLocks/>
          </p:cNvCxnSpPr>
          <p:nvPr/>
        </p:nvCxnSpPr>
        <p:spPr>
          <a:xfrm flipV="1">
            <a:off x="6191597" y="3969699"/>
            <a:ext cx="781068" cy="210029"/>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34" name="Straight Arrow Connector 33">
            <a:extLst>
              <a:ext uri="{FF2B5EF4-FFF2-40B4-BE49-F238E27FC236}">
                <a16:creationId xmlns:a16="http://schemas.microsoft.com/office/drawing/2014/main" id="{CB5E4E0A-8898-6BDB-A388-A47353564F22}"/>
              </a:ext>
            </a:extLst>
          </p:cNvPr>
          <p:cNvCxnSpPr>
            <a:cxnSpLocks/>
          </p:cNvCxnSpPr>
          <p:nvPr/>
        </p:nvCxnSpPr>
        <p:spPr>
          <a:xfrm flipV="1">
            <a:off x="5701917" y="4022133"/>
            <a:ext cx="705687" cy="177348"/>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43" name="Straight Arrow Connector 42">
            <a:extLst>
              <a:ext uri="{FF2B5EF4-FFF2-40B4-BE49-F238E27FC236}">
                <a16:creationId xmlns:a16="http://schemas.microsoft.com/office/drawing/2014/main" id="{179CED87-9F3F-20DB-9EDC-E1C76DE0A8A9}"/>
              </a:ext>
            </a:extLst>
          </p:cNvPr>
          <p:cNvCxnSpPr>
            <a:cxnSpLocks/>
          </p:cNvCxnSpPr>
          <p:nvPr/>
        </p:nvCxnSpPr>
        <p:spPr>
          <a:xfrm>
            <a:off x="5111058" y="4263386"/>
            <a:ext cx="324352" cy="28506"/>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46" name="Straight Arrow Connector 45">
            <a:extLst>
              <a:ext uri="{FF2B5EF4-FFF2-40B4-BE49-F238E27FC236}">
                <a16:creationId xmlns:a16="http://schemas.microsoft.com/office/drawing/2014/main" id="{9FA75D28-8E11-396A-BF60-1232E8CDCFDD}"/>
              </a:ext>
            </a:extLst>
          </p:cNvPr>
          <p:cNvCxnSpPr>
            <a:cxnSpLocks/>
          </p:cNvCxnSpPr>
          <p:nvPr/>
        </p:nvCxnSpPr>
        <p:spPr>
          <a:xfrm flipV="1">
            <a:off x="6464176" y="4584211"/>
            <a:ext cx="555146" cy="175477"/>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54" name="Straight Arrow Connector 53">
            <a:extLst>
              <a:ext uri="{FF2B5EF4-FFF2-40B4-BE49-F238E27FC236}">
                <a16:creationId xmlns:a16="http://schemas.microsoft.com/office/drawing/2014/main" id="{C82D2884-8E75-D053-29AE-621A98F25570}"/>
              </a:ext>
            </a:extLst>
          </p:cNvPr>
          <p:cNvCxnSpPr>
            <a:cxnSpLocks/>
            <a:endCxn id="20" idx="7"/>
          </p:cNvCxnSpPr>
          <p:nvPr/>
        </p:nvCxnSpPr>
        <p:spPr>
          <a:xfrm flipV="1">
            <a:off x="5875221" y="4606243"/>
            <a:ext cx="534084" cy="86155"/>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557289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B20E2B-606F-EA4C-E4FB-21B567B4A379}"/>
            </a:ext>
          </a:extLst>
        </p:cNvPr>
        <p:cNvGrpSpPr/>
        <p:nvPr/>
      </p:nvGrpSpPr>
      <p:grpSpPr>
        <a:xfrm>
          <a:off x="0" y="0"/>
          <a:ext cx="0" cy="0"/>
          <a:chOff x="0" y="0"/>
          <a:chExt cx="0" cy="0"/>
        </a:xfrm>
      </p:grpSpPr>
      <p:grpSp>
        <p:nvGrpSpPr>
          <p:cNvPr id="13" name="Group 12">
            <a:extLst>
              <a:ext uri="{FF2B5EF4-FFF2-40B4-BE49-F238E27FC236}">
                <a16:creationId xmlns:a16="http://schemas.microsoft.com/office/drawing/2014/main" id="{59E62B95-2FA3-C6FE-E8B4-B3CD58A279A4}"/>
              </a:ext>
            </a:extLst>
          </p:cNvPr>
          <p:cNvGrpSpPr/>
          <p:nvPr/>
        </p:nvGrpSpPr>
        <p:grpSpPr>
          <a:xfrm>
            <a:off x="4603661" y="2863126"/>
            <a:ext cx="3017733" cy="4087098"/>
            <a:chOff x="4587133" y="2272150"/>
            <a:chExt cx="3017733" cy="4087098"/>
          </a:xfrm>
        </p:grpSpPr>
        <p:sp>
          <p:nvSpPr>
            <p:cNvPr id="14" name="Rectangle 13">
              <a:extLst>
                <a:ext uri="{FF2B5EF4-FFF2-40B4-BE49-F238E27FC236}">
                  <a16:creationId xmlns:a16="http://schemas.microsoft.com/office/drawing/2014/main" id="{9060C4DA-F393-C03E-FE6C-234B69D0EC8E}"/>
                </a:ext>
              </a:extLst>
            </p:cNvPr>
            <p:cNvSpPr/>
            <p:nvPr/>
          </p:nvSpPr>
          <p:spPr>
            <a:xfrm>
              <a:off x="4587133" y="2436769"/>
              <a:ext cx="3017733" cy="3754581"/>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6864F59-0329-A64F-6276-582B2F5D147F}"/>
                </a:ext>
              </a:extLst>
            </p:cNvPr>
            <p:cNvSpPr/>
            <p:nvPr/>
          </p:nvSpPr>
          <p:spPr>
            <a:xfrm>
              <a:off x="5680364" y="2272150"/>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A134786-F3DB-2F4C-602F-B7B241190BFB}"/>
                </a:ext>
              </a:extLst>
            </p:cNvPr>
            <p:cNvSpPr/>
            <p:nvPr/>
          </p:nvSpPr>
          <p:spPr>
            <a:xfrm>
              <a:off x="5805054" y="6192994"/>
              <a:ext cx="734291" cy="166254"/>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651900A-60C0-E404-B7D3-C282530F4165}"/>
                </a:ext>
              </a:extLst>
            </p:cNvPr>
            <p:cNvSpPr/>
            <p:nvPr/>
          </p:nvSpPr>
          <p:spPr>
            <a:xfrm>
              <a:off x="5153891" y="2435125"/>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1D01A3E-993A-A7A3-D19C-1B5D4714EF83}"/>
                </a:ext>
              </a:extLst>
            </p:cNvPr>
            <p:cNvSpPr/>
            <p:nvPr/>
          </p:nvSpPr>
          <p:spPr>
            <a:xfrm>
              <a:off x="5237027" y="5341305"/>
              <a:ext cx="1814945" cy="82690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233932C9-9134-2245-59E2-551046E2B4D5}"/>
                </a:ext>
              </a:extLst>
            </p:cNvPr>
            <p:cNvSpPr/>
            <p:nvPr/>
          </p:nvSpPr>
          <p:spPr>
            <a:xfrm>
              <a:off x="5659591" y="3894170"/>
              <a:ext cx="858981" cy="826903"/>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2038DBD3-A3D3-AF5B-D96B-334D8A86DB68}"/>
                </a:ext>
              </a:extLst>
            </p:cNvPr>
            <p:cNvCxnSpPr>
              <a:stCxn id="14" idx="1"/>
              <a:endCxn id="14" idx="3"/>
            </p:cNvCxnSpPr>
            <p:nvPr/>
          </p:nvCxnSpPr>
          <p:spPr>
            <a:xfrm>
              <a:off x="4587133" y="4314060"/>
              <a:ext cx="3017733" cy="0"/>
            </a:xfrm>
            <a:prstGeom prst="line">
              <a:avLst/>
            </a:prstGeom>
          </p:spPr>
          <p:style>
            <a:lnRef idx="2">
              <a:schemeClr val="dk1"/>
            </a:lnRef>
            <a:fillRef idx="0">
              <a:schemeClr val="dk1"/>
            </a:fillRef>
            <a:effectRef idx="1">
              <a:schemeClr val="dk1"/>
            </a:effectRef>
            <a:fontRef idx="minor">
              <a:schemeClr val="tx1"/>
            </a:fontRef>
          </p:style>
        </p:cxnSp>
      </p:grpSp>
      <p:sp>
        <p:nvSpPr>
          <p:cNvPr id="2" name="Title 1">
            <a:extLst>
              <a:ext uri="{FF2B5EF4-FFF2-40B4-BE49-F238E27FC236}">
                <a16:creationId xmlns:a16="http://schemas.microsoft.com/office/drawing/2014/main" id="{52B3A5DE-0CE7-A128-98B9-7D6F9D17D1A6}"/>
              </a:ext>
            </a:extLst>
          </p:cNvPr>
          <p:cNvSpPr>
            <a:spLocks noGrp="1"/>
          </p:cNvSpPr>
          <p:nvPr>
            <p:ph type="title"/>
          </p:nvPr>
        </p:nvSpPr>
        <p:spPr/>
        <p:txBody>
          <a:bodyPr/>
          <a:lstStyle/>
          <a:p>
            <a:r>
              <a:rPr lang="en-US" dirty="0"/>
              <a:t>Sub-Phase: Corner kick defense</a:t>
            </a:r>
          </a:p>
        </p:txBody>
      </p:sp>
      <p:sp>
        <p:nvSpPr>
          <p:cNvPr id="5" name="Slide Number Placeholder 4">
            <a:extLst>
              <a:ext uri="{FF2B5EF4-FFF2-40B4-BE49-F238E27FC236}">
                <a16:creationId xmlns:a16="http://schemas.microsoft.com/office/drawing/2014/main" id="{E989B4F9-9B10-95EF-ABFE-2EFB669D50CD}"/>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22</a:t>
            </a:fld>
            <a:endParaRPr lang="en-US" dirty="0"/>
          </a:p>
        </p:txBody>
      </p:sp>
      <p:sp>
        <p:nvSpPr>
          <p:cNvPr id="6" name="TextBox 5">
            <a:extLst>
              <a:ext uri="{FF2B5EF4-FFF2-40B4-BE49-F238E27FC236}">
                <a16:creationId xmlns:a16="http://schemas.microsoft.com/office/drawing/2014/main" id="{5F970177-C502-3A71-D5FC-5E436CADAC8F}"/>
              </a:ext>
            </a:extLst>
          </p:cNvPr>
          <p:cNvSpPr txBox="1"/>
          <p:nvPr/>
        </p:nvSpPr>
        <p:spPr>
          <a:xfrm>
            <a:off x="284716" y="1218512"/>
            <a:ext cx="6096814" cy="1569660"/>
          </a:xfrm>
          <a:prstGeom prst="rect">
            <a:avLst/>
          </a:prstGeom>
          <a:noFill/>
        </p:spPr>
        <p:txBody>
          <a:bodyPr wrap="square" rtlCol="0">
            <a:spAutoFit/>
          </a:bodyPr>
          <a:lstStyle/>
          <a:p>
            <a:r>
              <a:rPr lang="en-US" sz="1600" b="1" dirty="0"/>
              <a:t>Phase</a:t>
            </a:r>
            <a:r>
              <a:rPr lang="en-US" sz="1600" dirty="0"/>
              <a:t>: Out-of-possession (defending)</a:t>
            </a:r>
          </a:p>
          <a:p>
            <a:r>
              <a:rPr lang="en-US" sz="1600" b="1" dirty="0"/>
              <a:t>Sub-Phase</a:t>
            </a:r>
            <a:r>
              <a:rPr lang="en-US" sz="1600" dirty="0"/>
              <a:t>: Defensive corner kicks</a:t>
            </a:r>
          </a:p>
          <a:p>
            <a:r>
              <a:rPr lang="en-US" sz="1600" b="1" dirty="0"/>
              <a:t>Trigger</a:t>
            </a:r>
            <a:r>
              <a:rPr lang="en-US" sz="1600" dirty="0"/>
              <a:t>: opponent corner kick</a:t>
            </a:r>
          </a:p>
          <a:p>
            <a:r>
              <a:rPr lang="en-US" sz="1600" b="1" dirty="0"/>
              <a:t>Key Performance Objective</a:t>
            </a:r>
            <a:r>
              <a:rPr lang="en-US" sz="1600" dirty="0"/>
              <a:t>: Prevent all shots on goal from within the scoring zone and regain possession of the ball and counter-attack</a:t>
            </a:r>
          </a:p>
        </p:txBody>
      </p:sp>
      <p:sp>
        <p:nvSpPr>
          <p:cNvPr id="7" name="TextBox 6">
            <a:extLst>
              <a:ext uri="{FF2B5EF4-FFF2-40B4-BE49-F238E27FC236}">
                <a16:creationId xmlns:a16="http://schemas.microsoft.com/office/drawing/2014/main" id="{BB1865B7-C2EA-F69C-AF87-B828206A99D5}"/>
              </a:ext>
            </a:extLst>
          </p:cNvPr>
          <p:cNvSpPr txBox="1"/>
          <p:nvPr/>
        </p:nvSpPr>
        <p:spPr>
          <a:xfrm>
            <a:off x="6320333" y="1330960"/>
            <a:ext cx="5871667" cy="1200329"/>
          </a:xfrm>
          <a:prstGeom prst="rect">
            <a:avLst/>
          </a:prstGeom>
          <a:noFill/>
        </p:spPr>
        <p:txBody>
          <a:bodyPr wrap="square" rtlCol="0">
            <a:spAutoFit/>
          </a:bodyPr>
          <a:lstStyle/>
          <a:p>
            <a:r>
              <a:rPr lang="en-US" b="1" dirty="0"/>
              <a:t>Principles</a:t>
            </a:r>
          </a:p>
          <a:p>
            <a:pPr marL="285750" indent="-285750">
              <a:buFont typeface="Arial" panose="020B0604020202020204" pitchFamily="34" charset="0"/>
              <a:buChar char="•"/>
            </a:pPr>
            <a:r>
              <a:rPr lang="en-US" dirty="0"/>
              <a:t>Compact zonal defense</a:t>
            </a:r>
          </a:p>
          <a:p>
            <a:pPr marL="285750" indent="-285750">
              <a:buFont typeface="Arial" panose="020B0604020202020204" pitchFamily="34" charset="0"/>
              <a:buChar char="•"/>
            </a:pPr>
            <a:r>
              <a:rPr lang="en-US" dirty="0"/>
              <a:t>Near side midfielder shuts down short play</a:t>
            </a:r>
          </a:p>
          <a:p>
            <a:pPr marL="285750" indent="-285750">
              <a:buFont typeface="Arial" panose="020B0604020202020204" pitchFamily="34" charset="0"/>
              <a:buChar char="•"/>
            </a:pPr>
            <a:r>
              <a:rPr lang="en-US" dirty="0"/>
              <a:t>Midfielders and forwards look to counter-attack</a:t>
            </a:r>
          </a:p>
        </p:txBody>
      </p:sp>
      <p:cxnSp>
        <p:nvCxnSpPr>
          <p:cNvPr id="9" name="Straight Connector 8">
            <a:extLst>
              <a:ext uri="{FF2B5EF4-FFF2-40B4-BE49-F238E27FC236}">
                <a16:creationId xmlns:a16="http://schemas.microsoft.com/office/drawing/2014/main" id="{4ABD28EE-54F9-E273-0093-29D84F058EED}"/>
              </a:ext>
            </a:extLst>
          </p:cNvPr>
          <p:cNvCxnSpPr/>
          <p:nvPr/>
        </p:nvCxnSpPr>
        <p:spPr>
          <a:xfrm flipV="1">
            <a:off x="49873" y="2738596"/>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833480E1-DB0D-BD73-F743-AA977067563D}"/>
              </a:ext>
            </a:extLst>
          </p:cNvPr>
          <p:cNvSpPr txBox="1"/>
          <p:nvPr/>
        </p:nvSpPr>
        <p:spPr>
          <a:xfrm>
            <a:off x="18644" y="3742389"/>
            <a:ext cx="4362413" cy="1754326"/>
          </a:xfrm>
          <a:prstGeom prst="rect">
            <a:avLst/>
          </a:prstGeom>
          <a:noFill/>
        </p:spPr>
        <p:txBody>
          <a:bodyPr wrap="square" rtlCol="0">
            <a:spAutoFit/>
          </a:bodyPr>
          <a:lstStyle/>
          <a:p>
            <a:r>
              <a:rPr lang="en-US" sz="1200" b="1" dirty="0"/>
              <a:t>Team Tactical Principles</a:t>
            </a:r>
          </a:p>
          <a:p>
            <a:pPr marL="111125" indent="-111125">
              <a:buFont typeface="Arial" panose="020B0604020202020204" pitchFamily="34" charset="0"/>
              <a:buChar char="•"/>
            </a:pPr>
            <a:r>
              <a:rPr lang="en-US" sz="1200" dirty="0"/>
              <a:t>Tight team zonal defense around the six yard box except for our forwards</a:t>
            </a:r>
          </a:p>
          <a:p>
            <a:pPr marL="111125" indent="-111125">
              <a:buFont typeface="Arial" panose="020B0604020202020204" pitchFamily="34" charset="0"/>
              <a:buChar char="•"/>
            </a:pPr>
            <a:r>
              <a:rPr lang="en-US" sz="1200" dirty="0"/>
              <a:t>Defenders near the post</a:t>
            </a:r>
          </a:p>
          <a:p>
            <a:pPr marL="111125" indent="-111125">
              <a:buFont typeface="Arial" panose="020B0604020202020204" pitchFamily="34" charset="0"/>
              <a:buChar char="•"/>
            </a:pPr>
            <a:r>
              <a:rPr lang="en-US" sz="1200" dirty="0"/>
              <a:t>Midfielders along the six</a:t>
            </a:r>
          </a:p>
          <a:p>
            <a:pPr marL="111125" indent="-111125">
              <a:buFont typeface="Arial" panose="020B0604020202020204" pitchFamily="34" charset="0"/>
              <a:buChar char="•"/>
            </a:pPr>
            <a:r>
              <a:rPr lang="en-US" sz="1200" dirty="0"/>
              <a:t>Nearside Winger prevents short corner kick</a:t>
            </a:r>
          </a:p>
          <a:p>
            <a:pPr marL="111125" indent="-111125">
              <a:buFont typeface="Arial" panose="020B0604020202020204" pitchFamily="34" charset="0"/>
              <a:buChar char="•"/>
            </a:pPr>
            <a:r>
              <a:rPr lang="en-US" sz="1200" dirty="0"/>
              <a:t>Midfielders and forwards look </a:t>
            </a:r>
            <a:r>
              <a:rPr lang="en-US" sz="1200"/>
              <a:t>to counter-attack</a:t>
            </a:r>
            <a:endParaRPr lang="en-US" sz="1200" dirty="0"/>
          </a:p>
          <a:p>
            <a:pPr marL="111125" indent="-111125">
              <a:buFont typeface="Arial" panose="020B0604020202020204" pitchFamily="34" charset="0"/>
              <a:buChar char="•"/>
            </a:pPr>
            <a:r>
              <a:rPr lang="en-US" sz="1200" dirty="0"/>
              <a:t>If the keeper gains the ball he quickly looks for a counter-attack</a:t>
            </a:r>
          </a:p>
        </p:txBody>
      </p:sp>
      <p:sp>
        <p:nvSpPr>
          <p:cNvPr id="40" name="TextBox 39">
            <a:extLst>
              <a:ext uri="{FF2B5EF4-FFF2-40B4-BE49-F238E27FC236}">
                <a16:creationId xmlns:a16="http://schemas.microsoft.com/office/drawing/2014/main" id="{BDEA549D-7FDB-4F77-DDCB-3EFB46C72DBB}"/>
              </a:ext>
            </a:extLst>
          </p:cNvPr>
          <p:cNvSpPr txBox="1"/>
          <p:nvPr/>
        </p:nvSpPr>
        <p:spPr>
          <a:xfrm>
            <a:off x="7746350" y="4397678"/>
            <a:ext cx="3606804" cy="461665"/>
          </a:xfrm>
          <a:prstGeom prst="rect">
            <a:avLst/>
          </a:prstGeom>
          <a:noFill/>
        </p:spPr>
        <p:txBody>
          <a:bodyPr wrap="square" rtlCol="0">
            <a:spAutoFit/>
          </a:bodyPr>
          <a:lstStyle/>
          <a:p>
            <a:r>
              <a:rPr lang="en-US" sz="1200" b="1" dirty="0"/>
              <a:t>Near Side Winger</a:t>
            </a:r>
          </a:p>
          <a:p>
            <a:pPr marL="119063" indent="-119063">
              <a:buFont typeface="Arial" panose="020B0604020202020204" pitchFamily="34" charset="0"/>
              <a:buChar char="•"/>
            </a:pPr>
            <a:r>
              <a:rPr lang="en-US" sz="1200" dirty="0"/>
              <a:t>Near side prevent short corner</a:t>
            </a:r>
          </a:p>
        </p:txBody>
      </p:sp>
      <p:sp>
        <p:nvSpPr>
          <p:cNvPr id="41" name="TextBox 40">
            <a:extLst>
              <a:ext uri="{FF2B5EF4-FFF2-40B4-BE49-F238E27FC236}">
                <a16:creationId xmlns:a16="http://schemas.microsoft.com/office/drawing/2014/main" id="{571DC40C-B34F-6194-DDE4-4D51802DEF2E}"/>
              </a:ext>
            </a:extLst>
          </p:cNvPr>
          <p:cNvSpPr txBox="1"/>
          <p:nvPr/>
        </p:nvSpPr>
        <p:spPr>
          <a:xfrm>
            <a:off x="7746350" y="2932617"/>
            <a:ext cx="4252746" cy="646331"/>
          </a:xfrm>
          <a:prstGeom prst="rect">
            <a:avLst/>
          </a:prstGeom>
          <a:noFill/>
        </p:spPr>
        <p:txBody>
          <a:bodyPr wrap="square" rtlCol="0">
            <a:spAutoFit/>
          </a:bodyPr>
          <a:lstStyle/>
          <a:p>
            <a:r>
              <a:rPr lang="en-US" sz="1200" b="1" dirty="0"/>
              <a:t>Forwards</a:t>
            </a:r>
          </a:p>
          <a:p>
            <a:pPr marL="111125" indent="-111125">
              <a:buFont typeface="Arial" panose="020B0604020202020204" pitchFamily="34" charset="0"/>
              <a:buChar char="•"/>
            </a:pPr>
            <a:r>
              <a:rPr lang="en-US" sz="1200" dirty="0"/>
              <a:t>1 stays at center line</a:t>
            </a:r>
          </a:p>
          <a:p>
            <a:pPr marL="111125" indent="-111125">
              <a:buFont typeface="Arial" panose="020B0604020202020204" pitchFamily="34" charset="0"/>
              <a:buChar char="•"/>
            </a:pPr>
            <a:r>
              <a:rPr lang="en-US" sz="1200" dirty="0"/>
              <a:t>1 is a bridge between the 18 and the center circle</a:t>
            </a:r>
          </a:p>
        </p:txBody>
      </p:sp>
      <p:sp>
        <p:nvSpPr>
          <p:cNvPr id="42" name="Oval 41">
            <a:extLst>
              <a:ext uri="{FF2B5EF4-FFF2-40B4-BE49-F238E27FC236}">
                <a16:creationId xmlns:a16="http://schemas.microsoft.com/office/drawing/2014/main" id="{4EB64C2B-4B3C-93AA-AA72-D833DFF2FC47}"/>
              </a:ext>
            </a:extLst>
          </p:cNvPr>
          <p:cNvSpPr/>
          <p:nvPr/>
        </p:nvSpPr>
        <p:spPr>
          <a:xfrm>
            <a:off x="6121330" y="6634000"/>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354A39C3-3FDC-EAE6-2695-9944DB94C72D}"/>
              </a:ext>
            </a:extLst>
          </p:cNvPr>
          <p:cNvSpPr/>
          <p:nvPr/>
        </p:nvSpPr>
        <p:spPr>
          <a:xfrm>
            <a:off x="4597357" y="6638646"/>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a:extLst>
              <a:ext uri="{FF2B5EF4-FFF2-40B4-BE49-F238E27FC236}">
                <a16:creationId xmlns:a16="http://schemas.microsoft.com/office/drawing/2014/main" id="{C9FF96F2-BA2E-82E3-9A33-E30D530F0013}"/>
              </a:ext>
            </a:extLst>
          </p:cNvPr>
          <p:cNvSpPr/>
          <p:nvPr/>
        </p:nvSpPr>
        <p:spPr>
          <a:xfrm rot="2885276">
            <a:off x="4434039" y="6566424"/>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4550263-4381-BE87-D2D3-73285DF9DD1E}"/>
              </a:ext>
            </a:extLst>
          </p:cNvPr>
          <p:cNvSpPr txBox="1"/>
          <p:nvPr/>
        </p:nvSpPr>
        <p:spPr>
          <a:xfrm>
            <a:off x="91534" y="3170225"/>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1-2-4-2</a:t>
            </a:r>
          </a:p>
        </p:txBody>
      </p:sp>
      <p:sp>
        <p:nvSpPr>
          <p:cNvPr id="30" name="Oval 29">
            <a:extLst>
              <a:ext uri="{FF2B5EF4-FFF2-40B4-BE49-F238E27FC236}">
                <a16:creationId xmlns:a16="http://schemas.microsoft.com/office/drawing/2014/main" id="{A5ADA3D3-8558-8FA4-E00B-248218B2E0FD}"/>
              </a:ext>
            </a:extLst>
          </p:cNvPr>
          <p:cNvSpPr/>
          <p:nvPr/>
        </p:nvSpPr>
        <p:spPr>
          <a:xfrm>
            <a:off x="6019621" y="3059936"/>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2F3B9868-8F5C-A1AE-B4E3-44B9DA48AB04}"/>
              </a:ext>
            </a:extLst>
          </p:cNvPr>
          <p:cNvSpPr txBox="1"/>
          <p:nvPr/>
        </p:nvSpPr>
        <p:spPr>
          <a:xfrm>
            <a:off x="7730339" y="4984992"/>
            <a:ext cx="3606804" cy="646331"/>
          </a:xfrm>
          <a:prstGeom prst="rect">
            <a:avLst/>
          </a:prstGeom>
          <a:noFill/>
        </p:spPr>
        <p:txBody>
          <a:bodyPr wrap="square" rtlCol="0">
            <a:spAutoFit/>
          </a:bodyPr>
          <a:lstStyle/>
          <a:p>
            <a:r>
              <a:rPr lang="en-US" sz="1200" b="1" dirty="0"/>
              <a:t>Defenders</a:t>
            </a:r>
          </a:p>
          <a:p>
            <a:pPr marL="119063" indent="-119063">
              <a:buFont typeface="Arial" panose="020B0604020202020204" pitchFamily="34" charset="0"/>
              <a:buChar char="•"/>
            </a:pPr>
            <a:r>
              <a:rPr lang="en-US" sz="1200" dirty="0"/>
              <a:t>Defend in a compact in the six</a:t>
            </a:r>
          </a:p>
          <a:p>
            <a:pPr marL="119063" indent="-119063">
              <a:buFont typeface="Arial" panose="020B0604020202020204" pitchFamily="34" charset="0"/>
              <a:buChar char="•"/>
            </a:pPr>
            <a:r>
              <a:rPr lang="en-US" sz="1200" dirty="0"/>
              <a:t>Back post defender keeps keeper free</a:t>
            </a:r>
          </a:p>
        </p:txBody>
      </p:sp>
      <p:sp>
        <p:nvSpPr>
          <p:cNvPr id="65" name="TextBox 64">
            <a:extLst>
              <a:ext uri="{FF2B5EF4-FFF2-40B4-BE49-F238E27FC236}">
                <a16:creationId xmlns:a16="http://schemas.microsoft.com/office/drawing/2014/main" id="{D89B28F0-FE49-DB98-29C9-26B06F08167C}"/>
              </a:ext>
            </a:extLst>
          </p:cNvPr>
          <p:cNvSpPr txBox="1"/>
          <p:nvPr/>
        </p:nvSpPr>
        <p:spPr>
          <a:xfrm>
            <a:off x="7718394" y="5634993"/>
            <a:ext cx="4454962" cy="1200329"/>
          </a:xfrm>
          <a:prstGeom prst="rect">
            <a:avLst/>
          </a:prstGeom>
          <a:noFill/>
        </p:spPr>
        <p:txBody>
          <a:bodyPr wrap="square" rtlCol="0">
            <a:spAutoFit/>
          </a:bodyPr>
          <a:lstStyle/>
          <a:p>
            <a:r>
              <a:rPr lang="en-US" sz="1200" b="1" dirty="0"/>
              <a:t>Keeper</a:t>
            </a:r>
          </a:p>
          <a:p>
            <a:pPr marL="119063" indent="-119063">
              <a:buFont typeface="Arial" panose="020B0604020202020204" pitchFamily="34" charset="0"/>
              <a:buChar char="•"/>
            </a:pPr>
            <a:r>
              <a:rPr lang="en-US" sz="1200" dirty="0"/>
              <a:t>Start in the middle of the goal</a:t>
            </a:r>
          </a:p>
          <a:p>
            <a:pPr marL="119063" indent="-119063">
              <a:buFont typeface="Arial" panose="020B0604020202020204" pitchFamily="34" charset="0"/>
              <a:buChar char="•"/>
            </a:pPr>
            <a:r>
              <a:rPr lang="en-US" sz="1200" dirty="0"/>
              <a:t>Command the defense</a:t>
            </a:r>
          </a:p>
          <a:p>
            <a:pPr marL="119063" indent="-119063">
              <a:buFont typeface="Arial" panose="020B0604020202020204" pitchFamily="34" charset="0"/>
              <a:buChar char="•"/>
            </a:pPr>
            <a:r>
              <a:rPr lang="en-US" sz="1200" dirty="0"/>
              <a:t>Request assistance from back post defender as required if opponents put a man on you</a:t>
            </a:r>
          </a:p>
          <a:p>
            <a:pPr marL="119063" indent="-119063">
              <a:buFont typeface="Arial" panose="020B0604020202020204" pitchFamily="34" charset="0"/>
              <a:buChar char="•"/>
            </a:pPr>
            <a:r>
              <a:rPr lang="en-US" sz="1200" dirty="0"/>
              <a:t>Gain possession of the ball and counter-attack</a:t>
            </a:r>
          </a:p>
        </p:txBody>
      </p:sp>
      <p:cxnSp>
        <p:nvCxnSpPr>
          <p:cNvPr id="77" name="Straight Arrow Connector 76">
            <a:extLst>
              <a:ext uri="{FF2B5EF4-FFF2-40B4-BE49-F238E27FC236}">
                <a16:creationId xmlns:a16="http://schemas.microsoft.com/office/drawing/2014/main" id="{452FE071-D74F-2379-4968-DB9C63B47432}"/>
              </a:ext>
            </a:extLst>
          </p:cNvPr>
          <p:cNvCxnSpPr>
            <a:cxnSpLocks/>
          </p:cNvCxnSpPr>
          <p:nvPr/>
        </p:nvCxnSpPr>
        <p:spPr>
          <a:xfrm flipV="1">
            <a:off x="4719277" y="6431647"/>
            <a:ext cx="1190477" cy="20070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84" name="TextBox 83">
            <a:extLst>
              <a:ext uri="{FF2B5EF4-FFF2-40B4-BE49-F238E27FC236}">
                <a16:creationId xmlns:a16="http://schemas.microsoft.com/office/drawing/2014/main" id="{7E47FAED-7A50-645E-59E9-74224496156C}"/>
              </a:ext>
            </a:extLst>
          </p:cNvPr>
          <p:cNvSpPr txBox="1"/>
          <p:nvPr/>
        </p:nvSpPr>
        <p:spPr>
          <a:xfrm>
            <a:off x="7746996" y="3701064"/>
            <a:ext cx="3606804" cy="646331"/>
          </a:xfrm>
          <a:prstGeom prst="rect">
            <a:avLst/>
          </a:prstGeom>
          <a:noFill/>
        </p:spPr>
        <p:txBody>
          <a:bodyPr wrap="square" rtlCol="0">
            <a:spAutoFit/>
          </a:bodyPr>
          <a:lstStyle/>
          <a:p>
            <a:r>
              <a:rPr lang="en-US" sz="1200" b="1" dirty="0"/>
              <a:t>Midfielders </a:t>
            </a:r>
          </a:p>
          <a:p>
            <a:pPr marL="119063" indent="-119063">
              <a:buFont typeface="Arial" panose="020B0604020202020204" pitchFamily="34" charset="0"/>
              <a:buChar char="•"/>
            </a:pPr>
            <a:r>
              <a:rPr lang="en-US" sz="1200" dirty="0"/>
              <a:t>Defend along the 6 yard line</a:t>
            </a:r>
          </a:p>
          <a:p>
            <a:pPr marL="119063" indent="-119063">
              <a:buFont typeface="Arial" panose="020B0604020202020204" pitchFamily="34" charset="0"/>
              <a:buChar char="•"/>
            </a:pPr>
            <a:r>
              <a:rPr lang="en-US" sz="1200" dirty="0"/>
              <a:t>Rapidly counter-attack</a:t>
            </a:r>
          </a:p>
        </p:txBody>
      </p:sp>
      <p:sp>
        <p:nvSpPr>
          <p:cNvPr id="3" name="Oval 2">
            <a:extLst>
              <a:ext uri="{FF2B5EF4-FFF2-40B4-BE49-F238E27FC236}">
                <a16:creationId xmlns:a16="http://schemas.microsoft.com/office/drawing/2014/main" id="{57FA6869-7C3B-B7F5-D9BB-7A5C17D31565}"/>
              </a:ext>
            </a:extLst>
          </p:cNvPr>
          <p:cNvSpPr/>
          <p:nvPr/>
        </p:nvSpPr>
        <p:spPr>
          <a:xfrm>
            <a:off x="6463819" y="617042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8" name="Oval 7">
            <a:extLst>
              <a:ext uri="{FF2B5EF4-FFF2-40B4-BE49-F238E27FC236}">
                <a16:creationId xmlns:a16="http://schemas.microsoft.com/office/drawing/2014/main" id="{41348907-322F-993D-150E-4B878FFA6813}"/>
              </a:ext>
            </a:extLst>
          </p:cNvPr>
          <p:cNvSpPr/>
          <p:nvPr/>
        </p:nvSpPr>
        <p:spPr>
          <a:xfrm>
            <a:off x="6019621" y="4851330"/>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11" name="Oval 10">
            <a:extLst>
              <a:ext uri="{FF2B5EF4-FFF2-40B4-BE49-F238E27FC236}">
                <a16:creationId xmlns:a16="http://schemas.microsoft.com/office/drawing/2014/main" id="{32A70B0A-1521-9D6D-05C9-8E6FED220453}"/>
              </a:ext>
            </a:extLst>
          </p:cNvPr>
          <p:cNvSpPr/>
          <p:nvPr/>
        </p:nvSpPr>
        <p:spPr>
          <a:xfrm>
            <a:off x="5730381" y="658857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2" name="Oval 21">
            <a:extLst>
              <a:ext uri="{FF2B5EF4-FFF2-40B4-BE49-F238E27FC236}">
                <a16:creationId xmlns:a16="http://schemas.microsoft.com/office/drawing/2014/main" id="{169112CD-539F-B8BC-D6D4-AE560406527E}"/>
              </a:ext>
            </a:extLst>
          </p:cNvPr>
          <p:cNvSpPr/>
          <p:nvPr/>
        </p:nvSpPr>
        <p:spPr>
          <a:xfrm>
            <a:off x="6514783" y="656991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3" name="Oval 22">
            <a:extLst>
              <a:ext uri="{FF2B5EF4-FFF2-40B4-BE49-F238E27FC236}">
                <a16:creationId xmlns:a16="http://schemas.microsoft.com/office/drawing/2014/main" id="{3F07B378-B18E-A5EF-6777-95ADEDA1110E}"/>
              </a:ext>
            </a:extLst>
          </p:cNvPr>
          <p:cNvSpPr/>
          <p:nvPr/>
        </p:nvSpPr>
        <p:spPr>
          <a:xfrm>
            <a:off x="6058124" y="616705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cxnSp>
        <p:nvCxnSpPr>
          <p:cNvPr id="64" name="Straight Arrow Connector 63">
            <a:extLst>
              <a:ext uri="{FF2B5EF4-FFF2-40B4-BE49-F238E27FC236}">
                <a16:creationId xmlns:a16="http://schemas.microsoft.com/office/drawing/2014/main" id="{0392ED91-B6C8-F377-9592-54B200033D78}"/>
              </a:ext>
            </a:extLst>
          </p:cNvPr>
          <p:cNvCxnSpPr>
            <a:cxnSpLocks/>
            <a:stCxn id="23" idx="0"/>
          </p:cNvCxnSpPr>
          <p:nvPr/>
        </p:nvCxnSpPr>
        <p:spPr>
          <a:xfrm flipH="1" flipV="1">
            <a:off x="6112527" y="5999743"/>
            <a:ext cx="31585" cy="167308"/>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68" name="Straight Arrow Connector 67">
            <a:extLst>
              <a:ext uri="{FF2B5EF4-FFF2-40B4-BE49-F238E27FC236}">
                <a16:creationId xmlns:a16="http://schemas.microsoft.com/office/drawing/2014/main" id="{7501BD2E-4476-B97C-71EC-9C2EE9DD8EE5}"/>
              </a:ext>
            </a:extLst>
          </p:cNvPr>
          <p:cNvCxnSpPr>
            <a:cxnSpLocks/>
          </p:cNvCxnSpPr>
          <p:nvPr/>
        </p:nvCxnSpPr>
        <p:spPr>
          <a:xfrm flipV="1">
            <a:off x="6463819" y="5489064"/>
            <a:ext cx="0" cy="603259"/>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72" name="Straight Arrow Connector 71">
            <a:extLst>
              <a:ext uri="{FF2B5EF4-FFF2-40B4-BE49-F238E27FC236}">
                <a16:creationId xmlns:a16="http://schemas.microsoft.com/office/drawing/2014/main" id="{1A6261B4-1500-EC4F-8733-F15B8431533B}"/>
              </a:ext>
            </a:extLst>
          </p:cNvPr>
          <p:cNvCxnSpPr>
            <a:cxnSpLocks/>
            <a:endCxn id="8" idx="3"/>
          </p:cNvCxnSpPr>
          <p:nvPr/>
        </p:nvCxnSpPr>
        <p:spPr>
          <a:xfrm flipH="1" flipV="1">
            <a:off x="6044806" y="5003904"/>
            <a:ext cx="28064" cy="423843"/>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4" name="Oval 3">
            <a:extLst>
              <a:ext uri="{FF2B5EF4-FFF2-40B4-BE49-F238E27FC236}">
                <a16:creationId xmlns:a16="http://schemas.microsoft.com/office/drawing/2014/main" id="{66AD65C9-130E-391F-C02F-30B428CBE986}"/>
              </a:ext>
            </a:extLst>
          </p:cNvPr>
          <p:cNvSpPr/>
          <p:nvPr/>
        </p:nvSpPr>
        <p:spPr>
          <a:xfrm>
            <a:off x="5330414" y="6251251"/>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25" name="Oval 24">
            <a:extLst>
              <a:ext uri="{FF2B5EF4-FFF2-40B4-BE49-F238E27FC236}">
                <a16:creationId xmlns:a16="http://schemas.microsoft.com/office/drawing/2014/main" id="{8C608BAA-9A03-2743-6F5A-316E732FFFF0}"/>
              </a:ext>
            </a:extLst>
          </p:cNvPr>
          <p:cNvSpPr/>
          <p:nvPr/>
        </p:nvSpPr>
        <p:spPr>
          <a:xfrm>
            <a:off x="6035342" y="5435893"/>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sp>
        <p:nvSpPr>
          <p:cNvPr id="27" name="Rectangle 26">
            <a:extLst>
              <a:ext uri="{FF2B5EF4-FFF2-40B4-BE49-F238E27FC236}">
                <a16:creationId xmlns:a16="http://schemas.microsoft.com/office/drawing/2014/main" id="{72AF42B6-7709-3F12-983D-6C12A076523C}"/>
              </a:ext>
            </a:extLst>
          </p:cNvPr>
          <p:cNvSpPr/>
          <p:nvPr/>
        </p:nvSpPr>
        <p:spPr>
          <a:xfrm rot="10800000">
            <a:off x="5654754" y="6451366"/>
            <a:ext cx="1026822" cy="33852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DE6200C3-1A60-76AE-AD8E-32CB4B15121D}"/>
              </a:ext>
            </a:extLst>
          </p:cNvPr>
          <p:cNvSpPr/>
          <p:nvPr/>
        </p:nvSpPr>
        <p:spPr>
          <a:xfrm>
            <a:off x="5697340" y="617042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Tree>
    <p:extLst>
      <p:ext uri="{BB962C8B-B14F-4D97-AF65-F5344CB8AC3E}">
        <p14:creationId xmlns:p14="http://schemas.microsoft.com/office/powerpoint/2010/main" val="3106480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2F2CE-F1A2-F293-3EC9-A987F12B6BCC}"/>
              </a:ext>
            </a:extLst>
          </p:cNvPr>
          <p:cNvSpPr>
            <a:spLocks noGrp="1"/>
          </p:cNvSpPr>
          <p:nvPr>
            <p:ph type="title"/>
          </p:nvPr>
        </p:nvSpPr>
        <p:spPr/>
        <p:txBody>
          <a:bodyPr/>
          <a:lstStyle/>
          <a:p>
            <a:r>
              <a:rPr lang="en-US" dirty="0"/>
              <a:t>Seeing Ourselves - Offense</a:t>
            </a:r>
          </a:p>
        </p:txBody>
      </p:sp>
      <p:sp>
        <p:nvSpPr>
          <p:cNvPr id="3" name="Content Placeholder 2">
            <a:extLst>
              <a:ext uri="{FF2B5EF4-FFF2-40B4-BE49-F238E27FC236}">
                <a16:creationId xmlns:a16="http://schemas.microsoft.com/office/drawing/2014/main" id="{D300349E-0B7B-DE2B-7FEF-26046A2E91A5}"/>
              </a:ext>
            </a:extLst>
          </p:cNvPr>
          <p:cNvSpPr>
            <a:spLocks noGrp="1"/>
          </p:cNvSpPr>
          <p:nvPr>
            <p:ph idx="1"/>
          </p:nvPr>
        </p:nvSpPr>
        <p:spPr>
          <a:xfrm>
            <a:off x="49215" y="1384725"/>
            <a:ext cx="4254427" cy="2044276"/>
          </a:xfrm>
        </p:spPr>
        <p:txBody>
          <a:bodyPr>
            <a:normAutofit/>
          </a:bodyPr>
          <a:lstStyle/>
          <a:p>
            <a:pPr marL="0" indent="0">
              <a:buNone/>
            </a:pPr>
            <a:r>
              <a:rPr lang="en-US" sz="1400" b="1" dirty="0"/>
              <a:t>Build up</a:t>
            </a:r>
            <a:r>
              <a:rPr lang="en-US" sz="1400" dirty="0"/>
              <a:t>: Cross the midfield line 70%&lt; while maintaining possession</a:t>
            </a:r>
          </a:p>
          <a:p>
            <a:r>
              <a:rPr lang="en-US" sz="1400" dirty="0"/>
              <a:t>Number of times we gained possession of the ball in our defensive half and crossed midfield maintaining possession</a:t>
            </a:r>
          </a:p>
          <a:p>
            <a:r>
              <a:rPr lang="en-US" sz="1400" dirty="0"/>
              <a:t>Number of times and how we turned the ball over in our defensive half (bad pass, bad trap, bad dribble, other)</a:t>
            </a:r>
          </a:p>
        </p:txBody>
      </p:sp>
      <p:sp>
        <p:nvSpPr>
          <p:cNvPr id="5" name="Slide Number Placeholder 4">
            <a:extLst>
              <a:ext uri="{FF2B5EF4-FFF2-40B4-BE49-F238E27FC236}">
                <a16:creationId xmlns:a16="http://schemas.microsoft.com/office/drawing/2014/main" id="{B80C1B6E-7E53-418F-1E77-2376A53943E6}"/>
              </a:ext>
            </a:extLst>
          </p:cNvPr>
          <p:cNvSpPr>
            <a:spLocks noGrp="1"/>
          </p:cNvSpPr>
          <p:nvPr>
            <p:ph type="sldNum" sz="quarter" idx="12"/>
          </p:nvPr>
        </p:nvSpPr>
        <p:spPr/>
        <p:txBody>
          <a:bodyPr/>
          <a:lstStyle/>
          <a:p>
            <a:fld id="{8F20E1A4-FEFE-461B-99E5-4F801F46DE8A}" type="slidenum">
              <a:rPr lang="en-US" smtClean="0"/>
              <a:t>23</a:t>
            </a:fld>
            <a:endParaRPr lang="en-US" dirty="0"/>
          </a:p>
        </p:txBody>
      </p:sp>
      <p:sp>
        <p:nvSpPr>
          <p:cNvPr id="8" name="Content Placeholder 2">
            <a:extLst>
              <a:ext uri="{FF2B5EF4-FFF2-40B4-BE49-F238E27FC236}">
                <a16:creationId xmlns:a16="http://schemas.microsoft.com/office/drawing/2014/main" id="{26D46BEC-A207-71BC-E607-8429F061365B}"/>
              </a:ext>
            </a:extLst>
          </p:cNvPr>
          <p:cNvSpPr txBox="1">
            <a:spLocks/>
          </p:cNvSpPr>
          <p:nvPr/>
        </p:nvSpPr>
        <p:spPr>
          <a:xfrm>
            <a:off x="4324565" y="1391435"/>
            <a:ext cx="4503622" cy="37068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t>Score by movement</a:t>
            </a:r>
            <a:r>
              <a:rPr lang="en-US" sz="1400" dirty="0"/>
              <a:t>: Create 8&lt; shots from within the scoring zone</a:t>
            </a:r>
          </a:p>
          <a:p>
            <a:r>
              <a:rPr lang="en-US" sz="1400" dirty="0"/>
              <a:t>Number of times we turn the ball over in the attacking third</a:t>
            </a:r>
          </a:p>
          <a:p>
            <a:pPr lvl="1">
              <a:buFont typeface="Wingdings" panose="05000000000000000000" pitchFamily="2" charset="2"/>
              <a:buChar char="ü"/>
            </a:pPr>
            <a:r>
              <a:rPr lang="en-US" sz="1400" dirty="0"/>
              <a:t>Bad pass</a:t>
            </a:r>
          </a:p>
          <a:p>
            <a:pPr lvl="1">
              <a:buFont typeface="Wingdings" panose="05000000000000000000" pitchFamily="2" charset="2"/>
              <a:buChar char="ü"/>
            </a:pPr>
            <a:r>
              <a:rPr lang="en-US" sz="1400" dirty="0"/>
              <a:t>Bad dribble</a:t>
            </a:r>
          </a:p>
          <a:p>
            <a:pPr lvl="1">
              <a:buFont typeface="Wingdings" panose="05000000000000000000" pitchFamily="2" charset="2"/>
              <a:buChar char="ü"/>
            </a:pPr>
            <a:r>
              <a:rPr lang="en-US" sz="1400" dirty="0"/>
              <a:t>Bad trap</a:t>
            </a:r>
          </a:p>
          <a:p>
            <a:r>
              <a:rPr lang="en-US" sz="1400" dirty="0"/>
              <a:t>Number of times we generate a shot (Goal) from within the scoring zone</a:t>
            </a:r>
          </a:p>
          <a:p>
            <a:r>
              <a:rPr lang="en-US" sz="1400" dirty="0"/>
              <a:t>Number of shots (goals) outside the scoring zone</a:t>
            </a:r>
          </a:p>
          <a:p>
            <a:endParaRPr lang="en-US" sz="1400" dirty="0"/>
          </a:p>
        </p:txBody>
      </p:sp>
      <p:sp>
        <p:nvSpPr>
          <p:cNvPr id="9" name="Content Placeholder 2">
            <a:extLst>
              <a:ext uri="{FF2B5EF4-FFF2-40B4-BE49-F238E27FC236}">
                <a16:creationId xmlns:a16="http://schemas.microsoft.com/office/drawing/2014/main" id="{070CE4A7-BCAA-54E4-D645-04DA9F00610E}"/>
              </a:ext>
            </a:extLst>
          </p:cNvPr>
          <p:cNvSpPr txBox="1">
            <a:spLocks/>
          </p:cNvSpPr>
          <p:nvPr/>
        </p:nvSpPr>
        <p:spPr>
          <a:xfrm>
            <a:off x="8855103" y="1338993"/>
            <a:ext cx="3060700" cy="16097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t>Corners</a:t>
            </a:r>
            <a:r>
              <a:rPr lang="en-US" sz="1400" dirty="0"/>
              <a:t>: Create a shot on goal from within the scoring zone 60%&lt;</a:t>
            </a:r>
          </a:p>
          <a:p>
            <a:r>
              <a:rPr lang="en-US" sz="1400" dirty="0"/>
              <a:t>Number of corners</a:t>
            </a:r>
          </a:p>
          <a:p>
            <a:r>
              <a:rPr lang="en-US" sz="1400" dirty="0"/>
              <a:t>Number of times we succeed in getting the ball into the scoring zone and number of times we failed</a:t>
            </a:r>
          </a:p>
          <a:p>
            <a:r>
              <a:rPr lang="en-US" sz="1400" dirty="0"/>
              <a:t>Number of shots we generated in the scoring zone</a:t>
            </a:r>
          </a:p>
          <a:p>
            <a:endParaRPr lang="en-US" sz="1400" dirty="0"/>
          </a:p>
        </p:txBody>
      </p:sp>
      <p:sp>
        <p:nvSpPr>
          <p:cNvPr id="7" name="Content Placeholder 2">
            <a:extLst>
              <a:ext uri="{FF2B5EF4-FFF2-40B4-BE49-F238E27FC236}">
                <a16:creationId xmlns:a16="http://schemas.microsoft.com/office/drawing/2014/main" id="{61D03888-217C-3C1C-A300-C1174D32E258}"/>
              </a:ext>
            </a:extLst>
          </p:cNvPr>
          <p:cNvSpPr txBox="1">
            <a:spLocks/>
          </p:cNvSpPr>
          <p:nvPr/>
        </p:nvSpPr>
        <p:spPr>
          <a:xfrm>
            <a:off x="94242" y="4062793"/>
            <a:ext cx="4164371" cy="300234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t>Counter-Attack</a:t>
            </a:r>
            <a:r>
              <a:rPr lang="en-US" sz="1400" dirty="0"/>
              <a:t>: generate at least 4 shots per half in our scoring zone that originate in our defensive half with 5 or fewer passes</a:t>
            </a:r>
          </a:p>
          <a:p>
            <a:r>
              <a:rPr lang="en-US" sz="1400" dirty="0"/>
              <a:t>Number of times our midfield gains possession of the ball in the counter-attack zone that does and does not lead to a counter-attack</a:t>
            </a:r>
          </a:p>
          <a:p>
            <a:r>
              <a:rPr lang="en-US" sz="1400" dirty="0"/>
              <a:t>Number of times our counter-attack team does and does not successfully get into the scoring zone</a:t>
            </a:r>
          </a:p>
          <a:p>
            <a:endParaRPr lang="en-US" sz="1400" dirty="0"/>
          </a:p>
        </p:txBody>
      </p:sp>
      <p:sp>
        <p:nvSpPr>
          <p:cNvPr id="11" name="Content Placeholder 2">
            <a:extLst>
              <a:ext uri="{FF2B5EF4-FFF2-40B4-BE49-F238E27FC236}">
                <a16:creationId xmlns:a16="http://schemas.microsoft.com/office/drawing/2014/main" id="{8E4093B3-8377-1939-8296-1233CD1B4975}"/>
              </a:ext>
            </a:extLst>
          </p:cNvPr>
          <p:cNvSpPr txBox="1">
            <a:spLocks/>
          </p:cNvSpPr>
          <p:nvPr/>
        </p:nvSpPr>
        <p:spPr>
          <a:xfrm>
            <a:off x="8828187" y="3429000"/>
            <a:ext cx="3060700" cy="16097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t>Throw-ins</a:t>
            </a:r>
            <a:r>
              <a:rPr lang="en-US" sz="1400" dirty="0"/>
              <a:t>: Create 3+ passes 70% </a:t>
            </a:r>
          </a:p>
          <a:p>
            <a:r>
              <a:rPr lang="en-US" sz="1400" dirty="0"/>
              <a:t>Number of throw-ins</a:t>
            </a:r>
          </a:p>
          <a:p>
            <a:r>
              <a:rPr lang="en-US" sz="1400" dirty="0"/>
              <a:t>Number of times we succeed in creating 3 or more passes and number of times we failed</a:t>
            </a:r>
          </a:p>
        </p:txBody>
      </p:sp>
      <p:sp>
        <p:nvSpPr>
          <p:cNvPr id="4" name="TextBox 3">
            <a:extLst>
              <a:ext uri="{FF2B5EF4-FFF2-40B4-BE49-F238E27FC236}">
                <a16:creationId xmlns:a16="http://schemas.microsoft.com/office/drawing/2014/main" id="{96BE1252-C44D-6AC9-168D-A78BAAA52B1D}"/>
              </a:ext>
            </a:extLst>
          </p:cNvPr>
          <p:cNvSpPr txBox="1"/>
          <p:nvPr/>
        </p:nvSpPr>
        <p:spPr>
          <a:xfrm>
            <a:off x="8907694" y="-91791"/>
            <a:ext cx="2613472" cy="1446550"/>
          </a:xfrm>
          <a:prstGeom prst="rect">
            <a:avLst/>
          </a:prstGeom>
          <a:noFill/>
        </p:spPr>
        <p:txBody>
          <a:bodyPr wrap="none" rtlCol="0">
            <a:spAutoFit/>
          </a:bodyPr>
          <a:lstStyle/>
          <a:p>
            <a:r>
              <a:rPr lang="en-US" sz="8800" dirty="0"/>
              <a:t>Draft</a:t>
            </a:r>
          </a:p>
        </p:txBody>
      </p:sp>
    </p:spTree>
    <p:extLst>
      <p:ext uri="{BB962C8B-B14F-4D97-AF65-F5344CB8AC3E}">
        <p14:creationId xmlns:p14="http://schemas.microsoft.com/office/powerpoint/2010/main" val="3384672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78D2B6-C85E-0A4C-39BC-E0CD0447E9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2576D3-7DEB-0265-1BF8-3AC42B95D5B7}"/>
              </a:ext>
            </a:extLst>
          </p:cNvPr>
          <p:cNvSpPr>
            <a:spLocks noGrp="1"/>
          </p:cNvSpPr>
          <p:nvPr>
            <p:ph type="title"/>
          </p:nvPr>
        </p:nvSpPr>
        <p:spPr/>
        <p:txBody>
          <a:bodyPr/>
          <a:lstStyle/>
          <a:p>
            <a:r>
              <a:rPr lang="en-US" dirty="0"/>
              <a:t>Seeing Ourselves - Defense</a:t>
            </a:r>
          </a:p>
        </p:txBody>
      </p:sp>
      <p:sp>
        <p:nvSpPr>
          <p:cNvPr id="3" name="Content Placeholder 2">
            <a:extLst>
              <a:ext uri="{FF2B5EF4-FFF2-40B4-BE49-F238E27FC236}">
                <a16:creationId xmlns:a16="http://schemas.microsoft.com/office/drawing/2014/main" id="{E107130C-4A8A-DE96-B7BD-865C87B5CC14}"/>
              </a:ext>
            </a:extLst>
          </p:cNvPr>
          <p:cNvSpPr>
            <a:spLocks noGrp="1"/>
          </p:cNvSpPr>
          <p:nvPr>
            <p:ph idx="1"/>
          </p:nvPr>
        </p:nvSpPr>
        <p:spPr>
          <a:xfrm>
            <a:off x="281709" y="1549111"/>
            <a:ext cx="3060700" cy="4351338"/>
          </a:xfrm>
        </p:spPr>
        <p:txBody>
          <a:bodyPr>
            <a:noAutofit/>
          </a:bodyPr>
          <a:lstStyle/>
          <a:p>
            <a:pPr marL="0" indent="0">
              <a:buNone/>
            </a:pPr>
            <a:r>
              <a:rPr lang="en-US" sz="1400" b="1" dirty="0"/>
              <a:t>Low-Block</a:t>
            </a:r>
            <a:r>
              <a:rPr lang="en-US" sz="1400" dirty="0"/>
              <a:t>: Prevent all shots in our defensive scoring zone </a:t>
            </a:r>
          </a:p>
          <a:p>
            <a:r>
              <a:rPr lang="en-US" sz="1400" dirty="0"/>
              <a:t>How many times did the opponent cross the midfield line into our defensive half</a:t>
            </a:r>
          </a:p>
          <a:p>
            <a:r>
              <a:rPr lang="en-US" sz="1400" dirty="0"/>
              <a:t>How many shots did we give up in our defensive scoring zone</a:t>
            </a:r>
          </a:p>
          <a:p>
            <a:r>
              <a:rPr lang="en-US" sz="1400" dirty="0"/>
              <a:t>How many times did the opponent play the ball in our defensive scoring zone</a:t>
            </a:r>
          </a:p>
          <a:p>
            <a:pPr marL="457200" lvl="1" indent="-220663">
              <a:buFont typeface="Wingdings" panose="05000000000000000000" pitchFamily="2" charset="2"/>
              <a:buChar char="ü"/>
            </a:pPr>
            <a:r>
              <a:rPr lang="en-US" sz="1400" dirty="0"/>
              <a:t>Number dribbled into the scoring zone (our left, center, right)</a:t>
            </a:r>
          </a:p>
          <a:p>
            <a:pPr marL="457200" lvl="1" indent="-220663">
              <a:buFont typeface="Wingdings" panose="05000000000000000000" pitchFamily="2" charset="2"/>
              <a:buChar char="ü"/>
            </a:pPr>
            <a:r>
              <a:rPr lang="en-US" sz="1400" dirty="0"/>
              <a:t>Number passed into the scoring zone (our left, center, right)</a:t>
            </a:r>
          </a:p>
        </p:txBody>
      </p:sp>
      <p:sp>
        <p:nvSpPr>
          <p:cNvPr id="5" name="Slide Number Placeholder 4">
            <a:extLst>
              <a:ext uri="{FF2B5EF4-FFF2-40B4-BE49-F238E27FC236}">
                <a16:creationId xmlns:a16="http://schemas.microsoft.com/office/drawing/2014/main" id="{CDD927A9-CF82-8AE3-D949-A810FCEE988E}"/>
              </a:ext>
            </a:extLst>
          </p:cNvPr>
          <p:cNvSpPr>
            <a:spLocks noGrp="1"/>
          </p:cNvSpPr>
          <p:nvPr>
            <p:ph type="sldNum" sz="quarter" idx="12"/>
          </p:nvPr>
        </p:nvSpPr>
        <p:spPr/>
        <p:txBody>
          <a:bodyPr/>
          <a:lstStyle/>
          <a:p>
            <a:fld id="{8F20E1A4-FEFE-461B-99E5-4F801F46DE8A}" type="slidenum">
              <a:rPr lang="en-US" smtClean="0"/>
              <a:t>24</a:t>
            </a:fld>
            <a:endParaRPr lang="en-US" dirty="0"/>
          </a:p>
        </p:txBody>
      </p:sp>
      <p:sp>
        <p:nvSpPr>
          <p:cNvPr id="6" name="Content Placeholder 2">
            <a:extLst>
              <a:ext uri="{FF2B5EF4-FFF2-40B4-BE49-F238E27FC236}">
                <a16:creationId xmlns:a16="http://schemas.microsoft.com/office/drawing/2014/main" id="{007F0F45-B622-FAF9-B652-ED1BF232BE65}"/>
              </a:ext>
            </a:extLst>
          </p:cNvPr>
          <p:cNvSpPr txBox="1">
            <a:spLocks/>
          </p:cNvSpPr>
          <p:nvPr/>
        </p:nvSpPr>
        <p:spPr>
          <a:xfrm>
            <a:off x="8153400" y="1549111"/>
            <a:ext cx="3894673" cy="19664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t>Corner kick defense</a:t>
            </a:r>
            <a:r>
              <a:rPr lang="en-US" sz="1400" dirty="0"/>
              <a:t>: Prevent all shots in the scoring zone </a:t>
            </a:r>
          </a:p>
          <a:p>
            <a:r>
              <a:rPr lang="en-US" sz="1400" dirty="0"/>
              <a:t>How many defensive corner kicks</a:t>
            </a:r>
          </a:p>
          <a:p>
            <a:r>
              <a:rPr lang="en-US" sz="1400" dirty="0"/>
              <a:t>How many times did the opponent get a first touch in the scoring zone</a:t>
            </a:r>
          </a:p>
          <a:p>
            <a:r>
              <a:rPr lang="en-US" sz="1400" dirty="0"/>
              <a:t>How many times did the opponent shoot from within the scoring zone</a:t>
            </a:r>
          </a:p>
          <a:p>
            <a:pPr marL="0" indent="0">
              <a:buNone/>
            </a:pPr>
            <a:endParaRPr lang="en-US" sz="1400" dirty="0"/>
          </a:p>
        </p:txBody>
      </p:sp>
      <p:sp>
        <p:nvSpPr>
          <p:cNvPr id="7" name="Content Placeholder 2">
            <a:extLst>
              <a:ext uri="{FF2B5EF4-FFF2-40B4-BE49-F238E27FC236}">
                <a16:creationId xmlns:a16="http://schemas.microsoft.com/office/drawing/2014/main" id="{91C9FE9A-D54B-BCA9-E01B-CC921CBCA3FB}"/>
              </a:ext>
            </a:extLst>
          </p:cNvPr>
          <p:cNvSpPr txBox="1">
            <a:spLocks/>
          </p:cNvSpPr>
          <p:nvPr/>
        </p:nvSpPr>
        <p:spPr>
          <a:xfrm>
            <a:off x="4038600" y="1549111"/>
            <a:ext cx="3060700"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400" b="1" dirty="0"/>
              <a:t>High-press</a:t>
            </a:r>
            <a:r>
              <a:rPr lang="en-US" sz="1400" dirty="0"/>
              <a:t>: Prevent the opponent from getting out of their defensive half at least 50% of the time</a:t>
            </a:r>
          </a:p>
          <a:p>
            <a:r>
              <a:rPr lang="en-US" sz="1400" dirty="0"/>
              <a:t>How many times did the opponent start play in their defensive half when we were high-pressing</a:t>
            </a:r>
          </a:p>
          <a:p>
            <a:r>
              <a:rPr lang="en-US" sz="1400" dirty="0"/>
              <a:t>How many times did we regain possession in our attacking half when we were high pressing</a:t>
            </a:r>
          </a:p>
          <a:p>
            <a:r>
              <a:rPr lang="en-US" sz="1400" dirty="0"/>
              <a:t>From those times we regained possession:</a:t>
            </a:r>
          </a:p>
          <a:p>
            <a:pPr marL="457200" lvl="1" indent="-220663">
              <a:buFont typeface="Wingdings" panose="05000000000000000000" pitchFamily="2" charset="2"/>
              <a:buChar char="ü"/>
            </a:pPr>
            <a:r>
              <a:rPr lang="en-US" sz="1400" dirty="0"/>
              <a:t>How many came from us intercepting a pass</a:t>
            </a:r>
          </a:p>
          <a:p>
            <a:pPr marL="457200" lvl="1" indent="-220663">
              <a:buFont typeface="Wingdings" panose="05000000000000000000" pitchFamily="2" charset="2"/>
              <a:buChar char="ü"/>
            </a:pPr>
            <a:r>
              <a:rPr lang="en-US" sz="1400" dirty="0"/>
              <a:t>Forcing a dribbling turn over</a:t>
            </a:r>
          </a:p>
          <a:p>
            <a:pPr marL="457200" lvl="1" indent="-220663">
              <a:buFont typeface="Wingdings" panose="05000000000000000000" pitchFamily="2" charset="2"/>
              <a:buChar char="ü"/>
            </a:pPr>
            <a:r>
              <a:rPr lang="en-US" sz="1400" dirty="0"/>
              <a:t>Winning a 50-50 ball</a:t>
            </a:r>
          </a:p>
        </p:txBody>
      </p:sp>
      <p:sp>
        <p:nvSpPr>
          <p:cNvPr id="4" name="TextBox 3">
            <a:extLst>
              <a:ext uri="{FF2B5EF4-FFF2-40B4-BE49-F238E27FC236}">
                <a16:creationId xmlns:a16="http://schemas.microsoft.com/office/drawing/2014/main" id="{C955DD88-F01F-47A4-4EC8-9FDAA45BA99C}"/>
              </a:ext>
            </a:extLst>
          </p:cNvPr>
          <p:cNvSpPr txBox="1"/>
          <p:nvPr/>
        </p:nvSpPr>
        <p:spPr>
          <a:xfrm>
            <a:off x="8907694" y="-91791"/>
            <a:ext cx="2613472" cy="1446550"/>
          </a:xfrm>
          <a:prstGeom prst="rect">
            <a:avLst/>
          </a:prstGeom>
          <a:noFill/>
        </p:spPr>
        <p:txBody>
          <a:bodyPr wrap="none" rtlCol="0">
            <a:spAutoFit/>
          </a:bodyPr>
          <a:lstStyle/>
          <a:p>
            <a:r>
              <a:rPr lang="en-US" sz="8800" dirty="0"/>
              <a:t>Draft</a:t>
            </a:r>
          </a:p>
        </p:txBody>
      </p:sp>
    </p:spTree>
    <p:extLst>
      <p:ext uri="{BB962C8B-B14F-4D97-AF65-F5344CB8AC3E}">
        <p14:creationId xmlns:p14="http://schemas.microsoft.com/office/powerpoint/2010/main" val="797007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5340-E612-702F-5359-09D8B44C31D7}"/>
              </a:ext>
            </a:extLst>
          </p:cNvPr>
          <p:cNvSpPr>
            <a:spLocks noGrp="1"/>
          </p:cNvSpPr>
          <p:nvPr>
            <p:ph type="title"/>
          </p:nvPr>
        </p:nvSpPr>
        <p:spPr/>
        <p:txBody>
          <a:bodyPr/>
          <a:lstStyle/>
          <a:p>
            <a:r>
              <a:rPr lang="en-US" dirty="0"/>
              <a:t>Vision</a:t>
            </a:r>
          </a:p>
        </p:txBody>
      </p:sp>
      <p:sp>
        <p:nvSpPr>
          <p:cNvPr id="3" name="Content Placeholder 2">
            <a:extLst>
              <a:ext uri="{FF2B5EF4-FFF2-40B4-BE49-F238E27FC236}">
                <a16:creationId xmlns:a16="http://schemas.microsoft.com/office/drawing/2014/main" id="{1671F51A-5B06-F0BE-8CE7-7BE62687C1F3}"/>
              </a:ext>
            </a:extLst>
          </p:cNvPr>
          <p:cNvSpPr>
            <a:spLocks noGrp="1"/>
          </p:cNvSpPr>
          <p:nvPr>
            <p:ph idx="1"/>
          </p:nvPr>
        </p:nvSpPr>
        <p:spPr/>
        <p:txBody>
          <a:bodyPr>
            <a:normAutofit/>
          </a:bodyPr>
          <a:lstStyle/>
          <a:p>
            <a:pPr marL="0" indent="0">
              <a:buNone/>
            </a:pPr>
            <a:r>
              <a:rPr lang="en-US" dirty="0"/>
              <a:t>Brookline Soccer Club B5 (Warriors NXT) Vision:</a:t>
            </a:r>
          </a:p>
          <a:p>
            <a:pPr marL="0" indent="0">
              <a:buNone/>
            </a:pPr>
            <a:r>
              <a:rPr lang="en-US" b="0" i="0" dirty="0">
                <a:effectLst/>
              </a:rPr>
              <a:t>Provide a fun and rewarding </a:t>
            </a:r>
            <a:r>
              <a:rPr lang="en-US" b="0" i="0">
                <a:effectLst/>
              </a:rPr>
              <a:t>developmental soccer experience </a:t>
            </a:r>
            <a:r>
              <a:rPr lang="en-US" b="0" i="0" dirty="0">
                <a:effectLst/>
              </a:rPr>
              <a:t>for 5</a:t>
            </a:r>
            <a:r>
              <a:rPr lang="en-US" b="0" i="0" baseline="30000" dirty="0">
                <a:effectLst/>
              </a:rPr>
              <a:t>th</a:t>
            </a:r>
            <a:r>
              <a:rPr lang="en-US" b="0" i="0" dirty="0">
                <a:effectLst/>
              </a:rPr>
              <a:t> and 6</a:t>
            </a:r>
            <a:r>
              <a:rPr lang="en-US" b="0" i="0" baseline="30000" dirty="0">
                <a:effectLst/>
              </a:rPr>
              <a:t>th</a:t>
            </a:r>
            <a:r>
              <a:rPr lang="en-US" b="0" i="0" dirty="0">
                <a:effectLst/>
              </a:rPr>
              <a:t> grade boys that progresses them towards their soccer goals whether that ranges from soccer excellence or creating a life-long love of the Beautiful Game.</a:t>
            </a:r>
          </a:p>
          <a:p>
            <a:pPr marL="0" indent="0">
              <a:buNone/>
            </a:pPr>
            <a:endParaRPr lang="en-US" dirty="0"/>
          </a:p>
        </p:txBody>
      </p:sp>
      <p:sp>
        <p:nvSpPr>
          <p:cNvPr id="5" name="Slide Number Placeholder 4">
            <a:extLst>
              <a:ext uri="{FF2B5EF4-FFF2-40B4-BE49-F238E27FC236}">
                <a16:creationId xmlns:a16="http://schemas.microsoft.com/office/drawing/2014/main" id="{5C80B4EE-DA85-445D-5147-DD96256DDA0B}"/>
              </a:ext>
            </a:extLst>
          </p:cNvPr>
          <p:cNvSpPr>
            <a:spLocks noGrp="1"/>
          </p:cNvSpPr>
          <p:nvPr>
            <p:ph type="sldNum" sz="quarter" idx="12"/>
          </p:nvPr>
        </p:nvSpPr>
        <p:spPr/>
        <p:txBody>
          <a:bodyPr/>
          <a:lstStyle/>
          <a:p>
            <a:fld id="{8F20E1A4-FEFE-461B-99E5-4F801F46DE8A}" type="slidenum">
              <a:rPr lang="en-US" smtClean="0"/>
              <a:t>3</a:t>
            </a:fld>
            <a:endParaRPr lang="en-US" dirty="0"/>
          </a:p>
        </p:txBody>
      </p:sp>
    </p:spTree>
    <p:extLst>
      <p:ext uri="{BB962C8B-B14F-4D97-AF65-F5344CB8AC3E}">
        <p14:creationId xmlns:p14="http://schemas.microsoft.com/office/powerpoint/2010/main" val="20408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F2921-72A3-3BFA-D5FA-68021249839A}"/>
              </a:ext>
            </a:extLst>
          </p:cNvPr>
          <p:cNvSpPr>
            <a:spLocks noGrp="1"/>
          </p:cNvSpPr>
          <p:nvPr>
            <p:ph type="title"/>
          </p:nvPr>
        </p:nvSpPr>
        <p:spPr/>
        <p:txBody>
          <a:bodyPr/>
          <a:lstStyle/>
          <a:p>
            <a:r>
              <a:rPr lang="en-US" dirty="0"/>
              <a:t>Our Culture</a:t>
            </a:r>
          </a:p>
        </p:txBody>
      </p:sp>
      <p:sp>
        <p:nvSpPr>
          <p:cNvPr id="5" name="Slide Number Placeholder 4">
            <a:extLst>
              <a:ext uri="{FF2B5EF4-FFF2-40B4-BE49-F238E27FC236}">
                <a16:creationId xmlns:a16="http://schemas.microsoft.com/office/drawing/2014/main" id="{6F8DB85F-5E53-3AA7-6D22-71DCDC02DD5C}"/>
              </a:ext>
            </a:extLst>
          </p:cNvPr>
          <p:cNvSpPr>
            <a:spLocks noGrp="1"/>
          </p:cNvSpPr>
          <p:nvPr>
            <p:ph type="sldNum" sz="quarter" idx="12"/>
          </p:nvPr>
        </p:nvSpPr>
        <p:spPr/>
        <p:txBody>
          <a:bodyPr/>
          <a:lstStyle/>
          <a:p>
            <a:fld id="{8F20E1A4-FEFE-461B-99E5-4F801F46DE8A}" type="slidenum">
              <a:rPr lang="en-US" smtClean="0"/>
              <a:t>4</a:t>
            </a:fld>
            <a:endParaRPr lang="en-US" dirty="0"/>
          </a:p>
        </p:txBody>
      </p:sp>
      <p:sp>
        <p:nvSpPr>
          <p:cNvPr id="6" name="TextBox 5">
            <a:extLst>
              <a:ext uri="{FF2B5EF4-FFF2-40B4-BE49-F238E27FC236}">
                <a16:creationId xmlns:a16="http://schemas.microsoft.com/office/drawing/2014/main" id="{F2604E9B-024D-2C13-B851-AC4C41EB9847}"/>
              </a:ext>
            </a:extLst>
          </p:cNvPr>
          <p:cNvSpPr txBox="1"/>
          <p:nvPr/>
        </p:nvSpPr>
        <p:spPr>
          <a:xfrm>
            <a:off x="487680" y="1335816"/>
            <a:ext cx="11216639" cy="1323439"/>
          </a:xfrm>
          <a:prstGeom prst="rect">
            <a:avLst/>
          </a:prstGeom>
          <a:noFill/>
        </p:spPr>
        <p:txBody>
          <a:bodyPr wrap="square" rtlCol="0">
            <a:spAutoFit/>
          </a:bodyPr>
          <a:lstStyle/>
          <a:p>
            <a:r>
              <a:rPr lang="en-US" sz="1600" b="1" dirty="0"/>
              <a:t>Warriors NXT</a:t>
            </a:r>
            <a:r>
              <a:rPr lang="en-US" sz="1600" dirty="0"/>
              <a:t>: The B5 cohort has multiple teams with a tremendous range of players with a diverse relationship with the Beautiful Game. Our goal is to make all of them welcome while creating a culture that enables all of them to reach their soccer goals. Additionally, the coaching staff firmly believes that we are developing more than soccer players. We are developing future leaders within our community and the values  they develop on the soccer field are critical in their development as young men and future citizens. </a:t>
            </a:r>
          </a:p>
        </p:txBody>
      </p:sp>
      <p:sp>
        <p:nvSpPr>
          <p:cNvPr id="7" name="Content Placeholder 2">
            <a:extLst>
              <a:ext uri="{FF2B5EF4-FFF2-40B4-BE49-F238E27FC236}">
                <a16:creationId xmlns:a16="http://schemas.microsoft.com/office/drawing/2014/main" id="{728C79B2-656A-4979-F280-D626EFDAF85F}"/>
              </a:ext>
            </a:extLst>
          </p:cNvPr>
          <p:cNvSpPr txBox="1">
            <a:spLocks/>
          </p:cNvSpPr>
          <p:nvPr/>
        </p:nvSpPr>
        <p:spPr>
          <a:xfrm>
            <a:off x="480489" y="2729597"/>
            <a:ext cx="9480265" cy="193499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b="1" u="sng" dirty="0"/>
              <a:t>Warriors NXT (All)</a:t>
            </a:r>
          </a:p>
          <a:p>
            <a:r>
              <a:rPr lang="en-US" sz="1600" b="1" u="sng" dirty="0"/>
              <a:t>Respectful</a:t>
            </a:r>
            <a:r>
              <a:rPr lang="en-US" sz="1600" dirty="0"/>
              <a:t> – we treat everyone with dignity </a:t>
            </a:r>
          </a:p>
          <a:p>
            <a:r>
              <a:rPr lang="en-US" sz="1600" b="1" u="sng" dirty="0"/>
              <a:t>Focused</a:t>
            </a:r>
            <a:r>
              <a:rPr lang="en-US" sz="1600" dirty="0"/>
              <a:t> – when we are at practice or a game we are talking and thinking about soccer</a:t>
            </a:r>
          </a:p>
          <a:p>
            <a:r>
              <a:rPr lang="en-US" sz="1600" b="1" u="sng" dirty="0"/>
              <a:t>Supportive</a:t>
            </a:r>
            <a:r>
              <a:rPr lang="en-US" sz="1600" dirty="0"/>
              <a:t> – we support each other as players and people</a:t>
            </a:r>
          </a:p>
          <a:p>
            <a:r>
              <a:rPr lang="en-US" sz="1600" b="1" u="sng" dirty="0"/>
              <a:t>Growth Oriented </a:t>
            </a:r>
            <a:r>
              <a:rPr lang="en-US" sz="1600" dirty="0"/>
              <a:t>– we strive to get better</a:t>
            </a:r>
          </a:p>
          <a:p>
            <a:endParaRPr lang="en-US" sz="1600" dirty="0"/>
          </a:p>
        </p:txBody>
      </p:sp>
      <p:sp>
        <p:nvSpPr>
          <p:cNvPr id="10" name="Content Placeholder 2">
            <a:extLst>
              <a:ext uri="{FF2B5EF4-FFF2-40B4-BE49-F238E27FC236}">
                <a16:creationId xmlns:a16="http://schemas.microsoft.com/office/drawing/2014/main" id="{D0540C4C-256B-21B7-7A81-6E93B597D009}"/>
              </a:ext>
            </a:extLst>
          </p:cNvPr>
          <p:cNvSpPr txBox="1">
            <a:spLocks/>
          </p:cNvSpPr>
          <p:nvPr/>
        </p:nvSpPr>
        <p:spPr>
          <a:xfrm>
            <a:off x="4321279" y="2729598"/>
            <a:ext cx="4418124" cy="9541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600" dirty="0"/>
          </a:p>
        </p:txBody>
      </p:sp>
    </p:spTree>
    <p:extLst>
      <p:ext uri="{BB962C8B-B14F-4D97-AF65-F5344CB8AC3E}">
        <p14:creationId xmlns:p14="http://schemas.microsoft.com/office/powerpoint/2010/main" val="1020014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DF670-C3AE-4472-8D7B-859932ABB0D0}"/>
              </a:ext>
            </a:extLst>
          </p:cNvPr>
          <p:cNvSpPr>
            <a:spLocks noGrp="1"/>
          </p:cNvSpPr>
          <p:nvPr>
            <p:ph type="title"/>
          </p:nvPr>
        </p:nvSpPr>
        <p:spPr/>
        <p:txBody>
          <a:bodyPr/>
          <a:lstStyle/>
          <a:p>
            <a:r>
              <a:rPr lang="en-US" dirty="0"/>
              <a:t>Style of Play</a:t>
            </a:r>
          </a:p>
        </p:txBody>
      </p:sp>
      <p:sp>
        <p:nvSpPr>
          <p:cNvPr id="3" name="Content Placeholder 2">
            <a:extLst>
              <a:ext uri="{FF2B5EF4-FFF2-40B4-BE49-F238E27FC236}">
                <a16:creationId xmlns:a16="http://schemas.microsoft.com/office/drawing/2014/main" id="{8097F818-2EBC-E4CB-DF6A-F66D64E374D8}"/>
              </a:ext>
            </a:extLst>
          </p:cNvPr>
          <p:cNvSpPr>
            <a:spLocks noGrp="1"/>
          </p:cNvSpPr>
          <p:nvPr>
            <p:ph idx="1"/>
          </p:nvPr>
        </p:nvSpPr>
        <p:spPr>
          <a:xfrm>
            <a:off x="838200" y="1825625"/>
            <a:ext cx="10515600" cy="1905717"/>
          </a:xfrm>
        </p:spPr>
        <p:txBody>
          <a:bodyPr>
            <a:normAutofit lnSpcReduction="10000"/>
          </a:bodyPr>
          <a:lstStyle/>
          <a:p>
            <a:pPr marL="0" indent="0">
              <a:buNone/>
            </a:pPr>
            <a:r>
              <a:rPr lang="en-US" sz="1800" b="1" dirty="0"/>
              <a:t>Attack Phase</a:t>
            </a:r>
            <a:r>
              <a:rPr lang="en-US" sz="1800" dirty="0"/>
              <a:t>: We primarily attack and by safely building up out of the back and rapidly moving the ball around the attacking third to create scoring opportunities in the scoring zone which is in front of the goal inside the 18. When tactically appropriate we rapidly counter-attack to get into the scoring zone and score. Lastly, we score by well planned and executed corner kicks.</a:t>
            </a:r>
          </a:p>
          <a:p>
            <a:pPr marL="0" indent="0">
              <a:buNone/>
            </a:pPr>
            <a:r>
              <a:rPr lang="en-US" sz="1800" b="1" dirty="0"/>
              <a:t>Defense Phase</a:t>
            </a:r>
            <a:r>
              <a:rPr lang="en-US" sz="1800" dirty="0"/>
              <a:t>: We primarily play a compact zonal low-block with the intent of regaining possession of the ball in the counter-attack zone. When tactically appropriate, we conduct an aggressive high-press to regain the ball in the attacking third. </a:t>
            </a:r>
          </a:p>
          <a:p>
            <a:pPr marL="0" indent="0">
              <a:buNone/>
            </a:pPr>
            <a:endParaRPr lang="en-US" sz="1800" dirty="0"/>
          </a:p>
        </p:txBody>
      </p:sp>
      <p:sp>
        <p:nvSpPr>
          <p:cNvPr id="5" name="Slide Number Placeholder 4">
            <a:extLst>
              <a:ext uri="{FF2B5EF4-FFF2-40B4-BE49-F238E27FC236}">
                <a16:creationId xmlns:a16="http://schemas.microsoft.com/office/drawing/2014/main" id="{3B6B2F20-ADC0-DF76-ECA1-5AB62356F602}"/>
              </a:ext>
            </a:extLst>
          </p:cNvPr>
          <p:cNvSpPr>
            <a:spLocks noGrp="1"/>
          </p:cNvSpPr>
          <p:nvPr>
            <p:ph type="sldNum" sz="quarter" idx="12"/>
          </p:nvPr>
        </p:nvSpPr>
        <p:spPr/>
        <p:txBody>
          <a:bodyPr/>
          <a:lstStyle/>
          <a:p>
            <a:fld id="{8F20E1A4-FEFE-461B-99E5-4F801F46DE8A}" type="slidenum">
              <a:rPr lang="en-US" smtClean="0"/>
              <a:t>5</a:t>
            </a:fld>
            <a:endParaRPr lang="en-US" dirty="0"/>
          </a:p>
        </p:txBody>
      </p:sp>
      <p:sp>
        <p:nvSpPr>
          <p:cNvPr id="7" name="TextBox 6">
            <a:extLst>
              <a:ext uri="{FF2B5EF4-FFF2-40B4-BE49-F238E27FC236}">
                <a16:creationId xmlns:a16="http://schemas.microsoft.com/office/drawing/2014/main" id="{302183D9-951A-14C2-127E-BE2ED0809EC9}"/>
              </a:ext>
            </a:extLst>
          </p:cNvPr>
          <p:cNvSpPr txBox="1"/>
          <p:nvPr/>
        </p:nvSpPr>
        <p:spPr>
          <a:xfrm>
            <a:off x="838200" y="3866279"/>
            <a:ext cx="4290552" cy="1754326"/>
          </a:xfrm>
          <a:prstGeom prst="rect">
            <a:avLst/>
          </a:prstGeom>
          <a:noFill/>
        </p:spPr>
        <p:txBody>
          <a:bodyPr wrap="square">
            <a:spAutoFit/>
          </a:bodyPr>
          <a:lstStyle/>
          <a:p>
            <a:pPr marL="0" indent="0">
              <a:buNone/>
            </a:pPr>
            <a:r>
              <a:rPr lang="en-US" b="1" dirty="0"/>
              <a:t>Critical A</a:t>
            </a:r>
            <a:r>
              <a:rPr lang="en-US" sz="1800" b="1" dirty="0"/>
              <a:t>ttacking subphases:</a:t>
            </a:r>
          </a:p>
          <a:p>
            <a:pPr marL="285750" indent="-285750">
              <a:buFont typeface="Arial" panose="020B0604020202020204" pitchFamily="34" charset="0"/>
              <a:buChar char="•"/>
            </a:pPr>
            <a:r>
              <a:rPr lang="en-US" dirty="0"/>
              <a:t>B</a:t>
            </a:r>
            <a:r>
              <a:rPr lang="en-US" sz="1800" dirty="0"/>
              <a:t>uild-up</a:t>
            </a:r>
          </a:p>
          <a:p>
            <a:pPr marL="285750" indent="-285750">
              <a:buFont typeface="Arial" panose="020B0604020202020204" pitchFamily="34" charset="0"/>
              <a:buChar char="•"/>
            </a:pPr>
            <a:r>
              <a:rPr lang="en-US" dirty="0"/>
              <a:t>Score by ball team ball movement</a:t>
            </a:r>
            <a:endParaRPr lang="en-US" sz="1800" dirty="0"/>
          </a:p>
          <a:p>
            <a:pPr marL="285750" indent="-285750">
              <a:buFont typeface="Arial" panose="020B0604020202020204" pitchFamily="34" charset="0"/>
              <a:buChar char="•"/>
            </a:pPr>
            <a:r>
              <a:rPr lang="en-US" dirty="0"/>
              <a:t>Counter-attack</a:t>
            </a:r>
          </a:p>
          <a:p>
            <a:pPr marL="285750" indent="-285750">
              <a:buFont typeface="Arial" panose="020B0604020202020204" pitchFamily="34" charset="0"/>
              <a:buChar char="•"/>
            </a:pPr>
            <a:r>
              <a:rPr lang="en-US" dirty="0"/>
              <a:t>Corner kicks</a:t>
            </a:r>
          </a:p>
          <a:p>
            <a:endParaRPr lang="en-US" sz="1800" dirty="0"/>
          </a:p>
        </p:txBody>
      </p:sp>
      <p:sp>
        <p:nvSpPr>
          <p:cNvPr id="8" name="TextBox 7">
            <a:extLst>
              <a:ext uri="{FF2B5EF4-FFF2-40B4-BE49-F238E27FC236}">
                <a16:creationId xmlns:a16="http://schemas.microsoft.com/office/drawing/2014/main" id="{1129E6B0-C20B-2402-3F46-DF4E15C74CA8}"/>
              </a:ext>
            </a:extLst>
          </p:cNvPr>
          <p:cNvSpPr txBox="1"/>
          <p:nvPr/>
        </p:nvSpPr>
        <p:spPr>
          <a:xfrm>
            <a:off x="6934200" y="3913089"/>
            <a:ext cx="4290552" cy="1754326"/>
          </a:xfrm>
          <a:prstGeom prst="rect">
            <a:avLst/>
          </a:prstGeom>
          <a:noFill/>
        </p:spPr>
        <p:txBody>
          <a:bodyPr wrap="square">
            <a:spAutoFit/>
          </a:bodyPr>
          <a:lstStyle/>
          <a:p>
            <a:pPr marL="0" indent="0">
              <a:buNone/>
            </a:pPr>
            <a:r>
              <a:rPr lang="en-US" b="1" dirty="0"/>
              <a:t>D</a:t>
            </a:r>
            <a:r>
              <a:rPr lang="en-US" sz="1800" b="1" dirty="0"/>
              <a:t>efending subphases:</a:t>
            </a:r>
          </a:p>
          <a:p>
            <a:pPr marL="285750" indent="-285750">
              <a:buFont typeface="Arial" panose="020B0604020202020204" pitchFamily="34" charset="0"/>
              <a:buChar char="•"/>
            </a:pPr>
            <a:r>
              <a:rPr lang="en-US" dirty="0"/>
              <a:t>Low-block</a:t>
            </a:r>
          </a:p>
          <a:p>
            <a:pPr marL="285750" indent="-285750">
              <a:buFont typeface="Arial" panose="020B0604020202020204" pitchFamily="34" charset="0"/>
              <a:buChar char="•"/>
            </a:pPr>
            <a:r>
              <a:rPr lang="en-US" dirty="0"/>
              <a:t>Mid-block</a:t>
            </a:r>
          </a:p>
          <a:p>
            <a:pPr marL="285750" indent="-285750">
              <a:buFont typeface="Arial" panose="020B0604020202020204" pitchFamily="34" charset="0"/>
              <a:buChar char="•"/>
            </a:pPr>
            <a:r>
              <a:rPr lang="en-US" dirty="0"/>
              <a:t>High-press</a:t>
            </a:r>
          </a:p>
          <a:p>
            <a:pPr marL="285750" indent="-285750">
              <a:buFont typeface="Arial" panose="020B0604020202020204" pitchFamily="34" charset="0"/>
              <a:buChar char="•"/>
            </a:pPr>
            <a:r>
              <a:rPr lang="en-US" dirty="0"/>
              <a:t>Corner kicks</a:t>
            </a:r>
          </a:p>
          <a:p>
            <a:endParaRPr lang="en-US" sz="1800" dirty="0"/>
          </a:p>
        </p:txBody>
      </p:sp>
    </p:spTree>
    <p:extLst>
      <p:ext uri="{BB962C8B-B14F-4D97-AF65-F5344CB8AC3E}">
        <p14:creationId xmlns:p14="http://schemas.microsoft.com/office/powerpoint/2010/main" val="3210249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2BB34-44C7-A6A5-BDEA-DAAA02672413}"/>
              </a:ext>
            </a:extLst>
          </p:cNvPr>
          <p:cNvSpPr>
            <a:spLocks noGrp="1"/>
          </p:cNvSpPr>
          <p:nvPr>
            <p:ph type="title"/>
          </p:nvPr>
        </p:nvSpPr>
        <p:spPr/>
        <p:txBody>
          <a:bodyPr/>
          <a:lstStyle/>
          <a:p>
            <a:r>
              <a:rPr lang="en-US" dirty="0"/>
              <a:t>Phase of Play Framework</a:t>
            </a:r>
          </a:p>
        </p:txBody>
      </p:sp>
      <p:sp>
        <p:nvSpPr>
          <p:cNvPr id="3" name="Content Placeholder 2">
            <a:extLst>
              <a:ext uri="{FF2B5EF4-FFF2-40B4-BE49-F238E27FC236}">
                <a16:creationId xmlns:a16="http://schemas.microsoft.com/office/drawing/2014/main" id="{7A4F5F58-B29E-56A2-D5DE-877ABFC53762}"/>
              </a:ext>
            </a:extLst>
          </p:cNvPr>
          <p:cNvSpPr>
            <a:spLocks noGrp="1"/>
          </p:cNvSpPr>
          <p:nvPr>
            <p:ph idx="1"/>
          </p:nvPr>
        </p:nvSpPr>
        <p:spPr>
          <a:xfrm>
            <a:off x="228600" y="1847850"/>
            <a:ext cx="11125199" cy="4351338"/>
          </a:xfrm>
        </p:spPr>
        <p:txBody>
          <a:bodyPr>
            <a:normAutofit/>
          </a:bodyPr>
          <a:lstStyle/>
          <a:p>
            <a:pPr marL="0" indent="0">
              <a:buNone/>
            </a:pPr>
            <a:r>
              <a:rPr lang="en-US" sz="3200" dirty="0"/>
              <a:t>We see the game in 4 main phases: </a:t>
            </a:r>
          </a:p>
          <a:p>
            <a:r>
              <a:rPr lang="en-US" sz="3200" dirty="0"/>
              <a:t>In-possession flow of the game (Attacking)</a:t>
            </a:r>
          </a:p>
          <a:p>
            <a:r>
              <a:rPr lang="en-US" sz="3200" dirty="0"/>
              <a:t>Out of possession flow of the game (Defending)</a:t>
            </a:r>
          </a:p>
          <a:p>
            <a:r>
              <a:rPr lang="en-US" sz="3200" dirty="0"/>
              <a:t>In-possession restart (attacking set-piece)</a:t>
            </a:r>
          </a:p>
          <a:p>
            <a:r>
              <a:rPr lang="en-US" sz="3200" dirty="0"/>
              <a:t>Out of possession restart (defending set piece)</a:t>
            </a:r>
          </a:p>
          <a:p>
            <a:endParaRPr lang="en-US" sz="2400" dirty="0"/>
          </a:p>
          <a:p>
            <a:pPr>
              <a:buFont typeface="Wingdings" panose="05000000000000000000" pitchFamily="2" charset="2"/>
              <a:buChar char="v"/>
            </a:pPr>
            <a:r>
              <a:rPr lang="en-US" sz="1600" dirty="0"/>
              <a:t> In-possession and attacking are synonymous</a:t>
            </a:r>
          </a:p>
          <a:p>
            <a:pPr>
              <a:buFont typeface="Wingdings" panose="05000000000000000000" pitchFamily="2" charset="2"/>
              <a:buChar char="v"/>
            </a:pPr>
            <a:r>
              <a:rPr lang="en-US" sz="1600" dirty="0"/>
              <a:t>Out of possession and defending are synonymous</a:t>
            </a:r>
          </a:p>
          <a:p>
            <a:pPr>
              <a:buFont typeface="Wingdings" panose="05000000000000000000" pitchFamily="2" charset="2"/>
              <a:buChar char="v"/>
            </a:pPr>
            <a:r>
              <a:rPr lang="en-US" sz="1600" dirty="0"/>
              <a:t>Restart and set-piece are synonymous</a:t>
            </a:r>
          </a:p>
        </p:txBody>
      </p:sp>
      <p:sp>
        <p:nvSpPr>
          <p:cNvPr id="5" name="Slide Number Placeholder 4">
            <a:extLst>
              <a:ext uri="{FF2B5EF4-FFF2-40B4-BE49-F238E27FC236}">
                <a16:creationId xmlns:a16="http://schemas.microsoft.com/office/drawing/2014/main" id="{BF71E26A-0075-56AE-5A79-AAD1C07D1A78}"/>
              </a:ext>
            </a:extLst>
          </p:cNvPr>
          <p:cNvSpPr>
            <a:spLocks noGrp="1"/>
          </p:cNvSpPr>
          <p:nvPr>
            <p:ph type="sldNum" sz="quarter" idx="12"/>
          </p:nvPr>
        </p:nvSpPr>
        <p:spPr/>
        <p:txBody>
          <a:bodyPr/>
          <a:lstStyle/>
          <a:p>
            <a:fld id="{8F20E1A4-FEFE-461B-99E5-4F801F46DE8A}" type="slidenum">
              <a:rPr lang="en-US" smtClean="0"/>
              <a:t>6</a:t>
            </a:fld>
            <a:endParaRPr lang="en-US" dirty="0"/>
          </a:p>
        </p:txBody>
      </p:sp>
    </p:spTree>
    <p:extLst>
      <p:ext uri="{BB962C8B-B14F-4D97-AF65-F5344CB8AC3E}">
        <p14:creationId xmlns:p14="http://schemas.microsoft.com/office/powerpoint/2010/main" val="798780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98B83-F562-75DE-1797-BEC9A8D7A922}"/>
              </a:ext>
            </a:extLst>
          </p:cNvPr>
          <p:cNvSpPr>
            <a:spLocks noGrp="1"/>
          </p:cNvSpPr>
          <p:nvPr>
            <p:ph type="title"/>
          </p:nvPr>
        </p:nvSpPr>
        <p:spPr>
          <a:xfrm>
            <a:off x="1235242" y="0"/>
            <a:ext cx="10118558" cy="1325563"/>
          </a:xfrm>
        </p:spPr>
        <p:txBody>
          <a:bodyPr/>
          <a:lstStyle/>
          <a:p>
            <a:r>
              <a:rPr lang="en-US" dirty="0"/>
              <a:t>Subphases by Phase</a:t>
            </a:r>
          </a:p>
        </p:txBody>
      </p:sp>
      <p:sp>
        <p:nvSpPr>
          <p:cNvPr id="5" name="Slide Number Placeholder 4">
            <a:extLst>
              <a:ext uri="{FF2B5EF4-FFF2-40B4-BE49-F238E27FC236}">
                <a16:creationId xmlns:a16="http://schemas.microsoft.com/office/drawing/2014/main" id="{69277E11-3EAD-3DE1-B36C-A1E8428E1E1B}"/>
              </a:ext>
            </a:extLst>
          </p:cNvPr>
          <p:cNvSpPr>
            <a:spLocks noGrp="1"/>
          </p:cNvSpPr>
          <p:nvPr>
            <p:ph type="sldNum" sz="quarter" idx="12"/>
          </p:nvPr>
        </p:nvSpPr>
        <p:spPr>
          <a:xfrm>
            <a:off x="8610600" y="6140332"/>
            <a:ext cx="2743200" cy="365125"/>
          </a:xfrm>
        </p:spPr>
        <p:txBody>
          <a:bodyPr/>
          <a:lstStyle/>
          <a:p>
            <a:fld id="{8F20E1A4-FEFE-461B-99E5-4F801F46DE8A}" type="slidenum">
              <a:rPr lang="en-US" smtClean="0"/>
              <a:t>7</a:t>
            </a:fld>
            <a:endParaRPr lang="en-US" dirty="0"/>
          </a:p>
        </p:txBody>
      </p:sp>
      <p:graphicFrame>
        <p:nvGraphicFramePr>
          <p:cNvPr id="6" name="Table 5">
            <a:extLst>
              <a:ext uri="{FF2B5EF4-FFF2-40B4-BE49-F238E27FC236}">
                <a16:creationId xmlns:a16="http://schemas.microsoft.com/office/drawing/2014/main" id="{65A386DE-CE6E-127F-2A38-2E0A755BD101}"/>
              </a:ext>
            </a:extLst>
          </p:cNvPr>
          <p:cNvGraphicFramePr>
            <a:graphicFrameLocks noGrp="1"/>
          </p:cNvGraphicFramePr>
          <p:nvPr>
            <p:extLst>
              <p:ext uri="{D42A27DB-BD31-4B8C-83A1-F6EECF244321}">
                <p14:modId xmlns:p14="http://schemas.microsoft.com/office/powerpoint/2010/main" val="3872182205"/>
              </p:ext>
            </p:extLst>
          </p:nvPr>
        </p:nvGraphicFramePr>
        <p:xfrm>
          <a:off x="270841" y="1156471"/>
          <a:ext cx="9945029" cy="4631512"/>
        </p:xfrm>
        <a:graphic>
          <a:graphicData uri="http://schemas.openxmlformats.org/drawingml/2006/table">
            <a:tbl>
              <a:tblPr firstRow="1" firstCol="1" bandRow="1">
                <a:tableStyleId>{5C22544A-7EE6-4342-B048-85BDC9FD1C3A}</a:tableStyleId>
              </a:tblPr>
              <a:tblGrid>
                <a:gridCol w="1553094">
                  <a:extLst>
                    <a:ext uri="{9D8B030D-6E8A-4147-A177-3AD203B41FA5}">
                      <a16:colId xmlns:a16="http://schemas.microsoft.com/office/drawing/2014/main" val="3555599066"/>
                    </a:ext>
                  </a:extLst>
                </a:gridCol>
                <a:gridCol w="2185099">
                  <a:extLst>
                    <a:ext uri="{9D8B030D-6E8A-4147-A177-3AD203B41FA5}">
                      <a16:colId xmlns:a16="http://schemas.microsoft.com/office/drawing/2014/main" val="419932411"/>
                    </a:ext>
                  </a:extLst>
                </a:gridCol>
                <a:gridCol w="2402378">
                  <a:extLst>
                    <a:ext uri="{9D8B030D-6E8A-4147-A177-3AD203B41FA5}">
                      <a16:colId xmlns:a16="http://schemas.microsoft.com/office/drawing/2014/main" val="2757806008"/>
                    </a:ext>
                  </a:extLst>
                </a:gridCol>
                <a:gridCol w="1935362">
                  <a:extLst>
                    <a:ext uri="{9D8B030D-6E8A-4147-A177-3AD203B41FA5}">
                      <a16:colId xmlns:a16="http://schemas.microsoft.com/office/drawing/2014/main" val="2215678608"/>
                    </a:ext>
                  </a:extLst>
                </a:gridCol>
                <a:gridCol w="1869096">
                  <a:extLst>
                    <a:ext uri="{9D8B030D-6E8A-4147-A177-3AD203B41FA5}">
                      <a16:colId xmlns:a16="http://schemas.microsoft.com/office/drawing/2014/main" val="2838989883"/>
                    </a:ext>
                  </a:extLst>
                </a:gridCol>
              </a:tblGrid>
              <a:tr h="737837">
                <a:tc>
                  <a:txBody>
                    <a:bodyPr/>
                    <a:lstStyle/>
                    <a:p>
                      <a:r>
                        <a:rPr lang="en-US" sz="1600" dirty="0"/>
                        <a:t>Area of the Field</a:t>
                      </a:r>
                    </a:p>
                  </a:txBody>
                  <a:tcPr>
                    <a:lnB w="12700" cap="flat" cmpd="sng" algn="ctr">
                      <a:solidFill>
                        <a:schemeClr val="tx1"/>
                      </a:solidFill>
                      <a:prstDash val="solid"/>
                      <a:round/>
                      <a:headEnd type="none" w="med" len="med"/>
                      <a:tailEnd type="none" w="med" len="med"/>
                    </a:lnB>
                  </a:tcPr>
                </a:tc>
                <a:tc>
                  <a:txBody>
                    <a:bodyPr/>
                    <a:lstStyle/>
                    <a:p>
                      <a:pPr algn="ctr"/>
                      <a:r>
                        <a:rPr lang="en-US" sz="1600" dirty="0"/>
                        <a:t>In-Possession (Attacking)</a:t>
                      </a:r>
                    </a:p>
                    <a:p>
                      <a:pPr algn="ctr"/>
                      <a:r>
                        <a:rPr lang="en-US" sz="1600" dirty="0"/>
                        <a:t>Principles</a:t>
                      </a:r>
                    </a:p>
                  </a:txBody>
                  <a:tcPr>
                    <a:lnB w="12700" cap="flat" cmpd="sng" algn="ctr">
                      <a:solidFill>
                        <a:schemeClr val="tx1"/>
                      </a:solidFill>
                      <a:prstDash val="solid"/>
                      <a:round/>
                      <a:headEnd type="none" w="med" len="med"/>
                      <a:tailEnd type="none" w="med" len="med"/>
                    </a:lnB>
                  </a:tcPr>
                </a:tc>
                <a:tc>
                  <a:txBody>
                    <a:bodyPr/>
                    <a:lstStyle/>
                    <a:p>
                      <a:pPr algn="ctr"/>
                      <a:r>
                        <a:rPr lang="en-US" sz="1600" dirty="0"/>
                        <a:t>In-Possession</a:t>
                      </a:r>
                    </a:p>
                    <a:p>
                      <a:pPr algn="ctr"/>
                      <a:r>
                        <a:rPr lang="en-US" sz="1600" dirty="0"/>
                        <a:t>(Attacking)</a:t>
                      </a:r>
                    </a:p>
                    <a:p>
                      <a:pPr algn="ctr"/>
                      <a:r>
                        <a:rPr lang="en-US" sz="1600" dirty="0"/>
                        <a:t> Set-Piece </a:t>
                      </a:r>
                    </a:p>
                  </a:txBody>
                  <a:tcPr>
                    <a:lnB w="12700" cap="flat" cmpd="sng" algn="ctr">
                      <a:solidFill>
                        <a:schemeClr val="tx1"/>
                      </a:solidFill>
                      <a:prstDash val="solid"/>
                      <a:round/>
                      <a:headEnd type="none" w="med" len="med"/>
                      <a:tailEnd type="none" w="med" len="med"/>
                    </a:lnB>
                  </a:tcPr>
                </a:tc>
                <a:tc>
                  <a:txBody>
                    <a:bodyPr/>
                    <a:lstStyle/>
                    <a:p>
                      <a:pPr algn="ctr"/>
                      <a:r>
                        <a:rPr lang="en-US" sz="1600" dirty="0"/>
                        <a:t>Out of Possession (Defending)</a:t>
                      </a:r>
                    </a:p>
                    <a:p>
                      <a:pPr algn="ctr"/>
                      <a:r>
                        <a:rPr lang="en-US" sz="1600" dirty="0"/>
                        <a:t>Principles</a:t>
                      </a:r>
                    </a:p>
                  </a:txBody>
                  <a:tcPr>
                    <a:lnB w="12700" cap="flat" cmpd="sng" algn="ctr">
                      <a:solidFill>
                        <a:schemeClr val="tx1"/>
                      </a:solidFill>
                      <a:prstDash val="solid"/>
                      <a:round/>
                      <a:headEnd type="none" w="med" len="med"/>
                      <a:tailEnd type="none" w="med" len="med"/>
                    </a:lnB>
                  </a:tcPr>
                </a:tc>
                <a:tc>
                  <a:txBody>
                    <a:bodyPr/>
                    <a:lstStyle/>
                    <a:p>
                      <a:pPr algn="ctr"/>
                      <a:r>
                        <a:rPr lang="en-US" sz="1600" dirty="0"/>
                        <a:t>Out of Possession (Defending)</a:t>
                      </a:r>
                    </a:p>
                    <a:p>
                      <a:pPr algn="ctr"/>
                      <a:r>
                        <a:rPr lang="en-US" sz="1600" dirty="0"/>
                        <a:t>Set-Piece</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1341161"/>
                  </a:ext>
                </a:extLst>
              </a:tr>
              <a:tr h="1595042">
                <a:tc>
                  <a:txBody>
                    <a:bodyPr/>
                    <a:lstStyle/>
                    <a:p>
                      <a:r>
                        <a:rPr lang="en-US" sz="1600" b="0" dirty="0"/>
                        <a:t>Ball is in</a:t>
                      </a:r>
                    </a:p>
                    <a:p>
                      <a:r>
                        <a:rPr lang="en-US" sz="1600" b="0" dirty="0"/>
                        <a:t>Our Defending Half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indent="0" algn="ctr">
                        <a:buFont typeface="Arial" panose="020B0604020202020204" pitchFamily="34" charset="0"/>
                        <a:buNone/>
                      </a:pPr>
                      <a:r>
                        <a:rPr lang="en-US" sz="1200" b="0" dirty="0"/>
                        <a:t>Sub-phase: </a:t>
                      </a:r>
                      <a:r>
                        <a:rPr lang="en-US" sz="1200" b="1" dirty="0"/>
                        <a:t>Build-up</a:t>
                      </a:r>
                    </a:p>
                    <a:p>
                      <a:pPr marL="0" indent="0" algn="ctr">
                        <a:buFont typeface="Arial" panose="020B0604020202020204" pitchFamily="34" charset="0"/>
                        <a:buNone/>
                      </a:pPr>
                      <a:r>
                        <a:rPr lang="en-US" sz="1200" b="0" dirty="0"/>
                        <a:t> or</a:t>
                      </a:r>
                    </a:p>
                    <a:p>
                      <a:pPr marL="0" indent="0" algn="ctr">
                        <a:buFont typeface="Arial" panose="020B0604020202020204" pitchFamily="34" charset="0"/>
                        <a:buNone/>
                      </a:pPr>
                      <a:r>
                        <a:rPr lang="en-US" sz="1200" b="0" dirty="0"/>
                        <a:t>Subphase</a:t>
                      </a:r>
                      <a:r>
                        <a:rPr lang="en-US" sz="1200" b="1" dirty="0"/>
                        <a:t>: Counter-attack</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US" sz="1200" b="1" dirty="0"/>
                        <a:t>Sub-Phase: Goal kick</a:t>
                      </a:r>
                    </a:p>
                    <a:p>
                      <a:pPr marL="0" indent="0" algn="ctr">
                        <a:buFont typeface="Arial" panose="020B0604020202020204" pitchFamily="34" charset="0"/>
                        <a:buNone/>
                      </a:pPr>
                      <a:r>
                        <a:rPr lang="en-US" sz="1200" b="1" dirty="0"/>
                        <a:t>Or</a:t>
                      </a:r>
                    </a:p>
                    <a:p>
                      <a:pPr marL="0" indent="0" algn="ctr">
                        <a:buFont typeface="Arial" panose="020B0604020202020204" pitchFamily="34" charset="0"/>
                        <a:buNone/>
                      </a:pPr>
                      <a:r>
                        <a:rPr lang="en-US" sz="1200" b="1" dirty="0"/>
                        <a:t>Sub-Phase: Throw-in</a:t>
                      </a:r>
                    </a:p>
                    <a:p>
                      <a:pPr marL="0" indent="0" algn="ctr">
                        <a:buFont typeface="Arial" panose="020B0604020202020204" pitchFamily="34" charset="0"/>
                        <a:buNone/>
                      </a:pPr>
                      <a:r>
                        <a:rPr lang="en-US" sz="1200" b="1" dirty="0"/>
                        <a:t>Or</a:t>
                      </a:r>
                    </a:p>
                    <a:p>
                      <a:pPr marL="0" indent="0" algn="ctr">
                        <a:buFont typeface="Arial" panose="020B0604020202020204" pitchFamily="34" charset="0"/>
                        <a:buNone/>
                      </a:pPr>
                      <a:r>
                        <a:rPr lang="en-US" sz="1200" b="1" dirty="0"/>
                        <a:t>Sub-phase: Free-kick</a:t>
                      </a:r>
                    </a:p>
                    <a:p>
                      <a:pPr marL="0" indent="0" algn="ctr">
                        <a:buFont typeface="Arial" panose="020B0604020202020204" pitchFamily="34" charset="0"/>
                        <a:buNone/>
                      </a:pPr>
                      <a:r>
                        <a:rPr lang="en-US" sz="1200" b="1" dirty="0"/>
                        <a:t>Or </a:t>
                      </a:r>
                    </a:p>
                    <a:p>
                      <a:pPr marL="0" indent="0" algn="ctr">
                        <a:buFont typeface="Arial" panose="020B0604020202020204" pitchFamily="34" charset="0"/>
                        <a:buNone/>
                      </a:pPr>
                      <a:r>
                        <a:rPr lang="en-US" sz="1200" b="1" dirty="0"/>
                        <a:t>Sub-phase: kick-off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t>Sub-phase:  </a:t>
                      </a:r>
                      <a:r>
                        <a:rPr lang="en-US" sz="1200" b="1" dirty="0"/>
                        <a:t>Low-block</a:t>
                      </a:r>
                      <a:endParaRPr lang="en-US" sz="1200" b="0" dirty="0"/>
                    </a:p>
                    <a:p>
                      <a:pPr marL="0" indent="0" algn="ctr">
                        <a:buFont typeface="Arial" panose="020B0604020202020204" pitchFamily="34" charset="0"/>
                        <a:buNone/>
                      </a:pPr>
                      <a:r>
                        <a:rPr lang="en-US" sz="1200" b="0" dirty="0"/>
                        <a:t>Or</a:t>
                      </a:r>
                    </a:p>
                    <a:p>
                      <a:pPr marL="0" indent="0" algn="ctr">
                        <a:buFont typeface="Arial" panose="020B0604020202020204" pitchFamily="34" charset="0"/>
                        <a:buNone/>
                      </a:pPr>
                      <a:r>
                        <a:rPr lang="en-US" sz="1200" b="0" dirty="0"/>
                        <a:t>Sub-phase:  </a:t>
                      </a:r>
                      <a:r>
                        <a:rPr lang="en-US" sz="1200" b="1" dirty="0"/>
                        <a:t>Mid-block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US" sz="1200" dirty="0"/>
                        <a:t>Sub-phase: </a:t>
                      </a:r>
                      <a:r>
                        <a:rPr lang="en-US" sz="1200" b="1" dirty="0"/>
                        <a:t>Zonal corner</a:t>
                      </a:r>
                    </a:p>
                    <a:p>
                      <a:pPr marL="0" indent="0" algn="ctr">
                        <a:buFont typeface="Arial" panose="020B0604020202020204" pitchFamily="34" charset="0"/>
                        <a:buNone/>
                      </a:pPr>
                      <a:r>
                        <a:rPr lang="en-US" sz="1200" dirty="0"/>
                        <a:t>Or </a:t>
                      </a:r>
                    </a:p>
                    <a:p>
                      <a:pPr marL="0" indent="0" algn="ctr">
                        <a:buFont typeface="Arial" panose="020B0604020202020204" pitchFamily="34" charset="0"/>
                        <a:buNone/>
                      </a:pPr>
                      <a:r>
                        <a:rPr lang="en-US" sz="1200" dirty="0"/>
                        <a:t>Sub-phase: </a:t>
                      </a:r>
                      <a:r>
                        <a:rPr lang="en-US" sz="1200" b="1" dirty="0"/>
                        <a:t>Hold the 18</a:t>
                      </a:r>
                    </a:p>
                    <a:p>
                      <a:pPr marL="0" indent="0" algn="ctr">
                        <a:buFont typeface="Arial" panose="020B0604020202020204" pitchFamily="34" charset="0"/>
                        <a:buNone/>
                      </a:pPr>
                      <a:r>
                        <a:rPr lang="en-US" sz="1200" dirty="0"/>
                        <a:t>Or</a:t>
                      </a:r>
                    </a:p>
                    <a:p>
                      <a:pPr marL="0" indent="0" algn="ctr">
                        <a:buFont typeface="Arial" panose="020B0604020202020204" pitchFamily="34" charset="0"/>
                        <a:buNone/>
                      </a:pPr>
                      <a:r>
                        <a:rPr lang="en-US" sz="1200" dirty="0"/>
                        <a:t>Subphase: </a:t>
                      </a:r>
                      <a:r>
                        <a:rPr lang="en-US" sz="1200" b="1" dirty="0"/>
                        <a:t>Build a wall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348212"/>
                  </a:ext>
                </a:extLst>
              </a:tr>
              <a:tr h="2213510">
                <a:tc>
                  <a:txBody>
                    <a:bodyPr/>
                    <a:lstStyle/>
                    <a:p>
                      <a:r>
                        <a:rPr lang="en-US" sz="1600" b="0" dirty="0"/>
                        <a:t>Ball is in</a:t>
                      </a:r>
                    </a:p>
                    <a:p>
                      <a:r>
                        <a:rPr lang="en-US" sz="1600" b="0" dirty="0"/>
                        <a:t>Our Attacking Half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indent="0" algn="ctr">
                        <a:buFont typeface="Arial" panose="020B0604020202020204" pitchFamily="34" charset="0"/>
                        <a:buNone/>
                      </a:pPr>
                      <a:r>
                        <a:rPr lang="en-US" sz="1200" b="0" dirty="0"/>
                        <a:t>Sub-phase:  </a:t>
                      </a:r>
                      <a:r>
                        <a:rPr lang="en-US" sz="1200" b="1" dirty="0"/>
                        <a:t>Score by team ball movement</a:t>
                      </a:r>
                    </a:p>
                    <a:p>
                      <a:pPr marL="0" indent="0">
                        <a:buFont typeface="Arial" panose="020B0604020202020204" pitchFamily="34" charset="0"/>
                        <a:buNone/>
                      </a:pPr>
                      <a:endParaRPr lang="en-US" sz="1200" b="1" dirty="0"/>
                    </a:p>
                    <a:p>
                      <a:pPr marL="0" indent="0">
                        <a:buFont typeface="Arial" panose="020B0604020202020204" pitchFamily="34" charset="0"/>
                        <a:buNone/>
                      </a:pP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t>Sub-phase: </a:t>
                      </a:r>
                      <a:r>
                        <a:rPr lang="en-US" sz="1200" b="1" dirty="0"/>
                        <a:t>Corner 1 - Cross</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t>Or</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t>Sub-phase: </a:t>
                      </a:r>
                      <a:r>
                        <a:rPr lang="en-US" sz="1200" b="1" dirty="0"/>
                        <a:t>Corner 2 – short 3v2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US" sz="1200" b="0" dirty="0"/>
                        <a:t>Sub-phase:  </a:t>
                      </a:r>
                      <a:r>
                        <a:rPr lang="en-US" sz="1200" b="1" dirty="0"/>
                        <a:t>High-press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2241167"/>
                  </a:ext>
                </a:extLst>
              </a:tr>
            </a:tbl>
          </a:graphicData>
        </a:graphic>
      </p:graphicFrame>
    </p:spTree>
    <p:extLst>
      <p:ext uri="{BB962C8B-B14F-4D97-AF65-F5344CB8AC3E}">
        <p14:creationId xmlns:p14="http://schemas.microsoft.com/office/powerpoint/2010/main" val="2036137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09BB4-8564-8B99-904A-C44AB1D9AB74}"/>
              </a:ext>
            </a:extLst>
          </p:cNvPr>
          <p:cNvSpPr>
            <a:spLocks noGrp="1"/>
          </p:cNvSpPr>
          <p:nvPr>
            <p:ph type="title"/>
          </p:nvPr>
        </p:nvSpPr>
        <p:spPr/>
        <p:txBody>
          <a:bodyPr/>
          <a:lstStyle/>
          <a:p>
            <a:r>
              <a:rPr lang="en-US" dirty="0"/>
              <a:t>Phase Attacking (in the flow and restart)</a:t>
            </a:r>
          </a:p>
        </p:txBody>
      </p:sp>
      <p:sp>
        <p:nvSpPr>
          <p:cNvPr id="3" name="Content Placeholder 2">
            <a:extLst>
              <a:ext uri="{FF2B5EF4-FFF2-40B4-BE49-F238E27FC236}">
                <a16:creationId xmlns:a16="http://schemas.microsoft.com/office/drawing/2014/main" id="{E2E12047-5906-525A-1BD9-0E147134E067}"/>
              </a:ext>
            </a:extLst>
          </p:cNvPr>
          <p:cNvSpPr>
            <a:spLocks noGrp="1"/>
          </p:cNvSpPr>
          <p:nvPr>
            <p:ph idx="1"/>
          </p:nvPr>
        </p:nvSpPr>
        <p:spPr>
          <a:xfrm>
            <a:off x="838200" y="1825625"/>
            <a:ext cx="4412226" cy="4351338"/>
          </a:xfrm>
        </p:spPr>
        <p:txBody>
          <a:bodyPr/>
          <a:lstStyle/>
          <a:p>
            <a:pPr marL="0" indent="0">
              <a:buNone/>
            </a:pPr>
            <a:r>
              <a:rPr lang="en-US" dirty="0"/>
              <a:t>Subphases in the flow:</a:t>
            </a:r>
          </a:p>
          <a:p>
            <a:r>
              <a:rPr lang="en-US" dirty="0"/>
              <a:t>Build-up</a:t>
            </a:r>
          </a:p>
          <a:p>
            <a:r>
              <a:rPr lang="en-US" dirty="0"/>
              <a:t>Counter-attack</a:t>
            </a:r>
          </a:p>
        </p:txBody>
      </p:sp>
      <p:sp>
        <p:nvSpPr>
          <p:cNvPr id="5" name="Slide Number Placeholder 4">
            <a:extLst>
              <a:ext uri="{FF2B5EF4-FFF2-40B4-BE49-F238E27FC236}">
                <a16:creationId xmlns:a16="http://schemas.microsoft.com/office/drawing/2014/main" id="{BA70D3BA-99A5-8C67-114E-388776C6C84D}"/>
              </a:ext>
            </a:extLst>
          </p:cNvPr>
          <p:cNvSpPr>
            <a:spLocks noGrp="1"/>
          </p:cNvSpPr>
          <p:nvPr>
            <p:ph type="sldNum" sz="quarter" idx="12"/>
          </p:nvPr>
        </p:nvSpPr>
        <p:spPr/>
        <p:txBody>
          <a:bodyPr/>
          <a:lstStyle/>
          <a:p>
            <a:fld id="{8F20E1A4-FEFE-461B-99E5-4F801F46DE8A}" type="slidenum">
              <a:rPr lang="en-US" smtClean="0"/>
              <a:t>8</a:t>
            </a:fld>
            <a:endParaRPr lang="en-US" dirty="0"/>
          </a:p>
        </p:txBody>
      </p:sp>
      <p:sp>
        <p:nvSpPr>
          <p:cNvPr id="6" name="Content Placeholder 2">
            <a:extLst>
              <a:ext uri="{FF2B5EF4-FFF2-40B4-BE49-F238E27FC236}">
                <a16:creationId xmlns:a16="http://schemas.microsoft.com/office/drawing/2014/main" id="{5866C14A-3A7A-B05C-755F-25950556AFF0}"/>
              </a:ext>
            </a:extLst>
          </p:cNvPr>
          <p:cNvSpPr txBox="1">
            <a:spLocks/>
          </p:cNvSpPr>
          <p:nvPr/>
        </p:nvSpPr>
        <p:spPr>
          <a:xfrm>
            <a:off x="6535993" y="1810979"/>
            <a:ext cx="4412226"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Subphases restart:</a:t>
            </a:r>
          </a:p>
          <a:p>
            <a:r>
              <a:rPr lang="en-US" dirty="0"/>
              <a:t>Goal kick</a:t>
            </a:r>
          </a:p>
          <a:p>
            <a:r>
              <a:rPr lang="en-US" dirty="0"/>
              <a:t>Throw-in</a:t>
            </a:r>
          </a:p>
          <a:p>
            <a:r>
              <a:rPr lang="en-US" dirty="0"/>
              <a:t>Kick-off</a:t>
            </a:r>
          </a:p>
          <a:p>
            <a:r>
              <a:rPr lang="en-US" dirty="0"/>
              <a:t>Free kick</a:t>
            </a:r>
          </a:p>
          <a:p>
            <a:r>
              <a:rPr lang="en-US" dirty="0"/>
              <a:t>Corner kicks</a:t>
            </a:r>
          </a:p>
          <a:p>
            <a:endParaRPr lang="en-US" dirty="0"/>
          </a:p>
        </p:txBody>
      </p:sp>
    </p:spTree>
    <p:extLst>
      <p:ext uri="{BB962C8B-B14F-4D97-AF65-F5344CB8AC3E}">
        <p14:creationId xmlns:p14="http://schemas.microsoft.com/office/powerpoint/2010/main" val="3631248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70A27-1B00-8135-A913-230AA93B7A05}"/>
              </a:ext>
            </a:extLst>
          </p:cNvPr>
          <p:cNvSpPr>
            <a:spLocks noGrp="1"/>
          </p:cNvSpPr>
          <p:nvPr>
            <p:ph type="title"/>
          </p:nvPr>
        </p:nvSpPr>
        <p:spPr/>
        <p:txBody>
          <a:bodyPr/>
          <a:lstStyle/>
          <a:p>
            <a:r>
              <a:rPr lang="en-US" dirty="0"/>
              <a:t>Sub-Phase: Build-up</a:t>
            </a:r>
          </a:p>
        </p:txBody>
      </p:sp>
      <p:sp>
        <p:nvSpPr>
          <p:cNvPr id="5" name="Slide Number Placeholder 4">
            <a:extLst>
              <a:ext uri="{FF2B5EF4-FFF2-40B4-BE49-F238E27FC236}">
                <a16:creationId xmlns:a16="http://schemas.microsoft.com/office/drawing/2014/main" id="{3BC05AFC-20DF-3286-42F0-6E66CD341D93}"/>
              </a:ext>
            </a:extLst>
          </p:cNvPr>
          <p:cNvSpPr>
            <a:spLocks noGrp="1"/>
          </p:cNvSpPr>
          <p:nvPr>
            <p:ph type="sldNum" sz="quarter" idx="12"/>
          </p:nvPr>
        </p:nvSpPr>
        <p:spPr>
          <a:xfrm>
            <a:off x="9448800" y="6375202"/>
            <a:ext cx="2743200" cy="365125"/>
          </a:xfrm>
        </p:spPr>
        <p:txBody>
          <a:bodyPr/>
          <a:lstStyle/>
          <a:p>
            <a:fld id="{8F20E1A4-FEFE-461B-99E5-4F801F46DE8A}" type="slidenum">
              <a:rPr lang="en-US" smtClean="0"/>
              <a:t>9</a:t>
            </a:fld>
            <a:endParaRPr lang="en-US" dirty="0"/>
          </a:p>
        </p:txBody>
      </p:sp>
      <p:sp>
        <p:nvSpPr>
          <p:cNvPr id="6" name="TextBox 5">
            <a:extLst>
              <a:ext uri="{FF2B5EF4-FFF2-40B4-BE49-F238E27FC236}">
                <a16:creationId xmlns:a16="http://schemas.microsoft.com/office/drawing/2014/main" id="{6F324169-4DAC-598F-60E7-B7B9DF56ED89}"/>
              </a:ext>
            </a:extLst>
          </p:cNvPr>
          <p:cNvSpPr txBox="1"/>
          <p:nvPr/>
        </p:nvSpPr>
        <p:spPr>
          <a:xfrm>
            <a:off x="197707" y="1264079"/>
            <a:ext cx="6096814" cy="1569660"/>
          </a:xfrm>
          <a:prstGeom prst="rect">
            <a:avLst/>
          </a:prstGeom>
          <a:noFill/>
        </p:spPr>
        <p:txBody>
          <a:bodyPr wrap="square" rtlCol="0">
            <a:spAutoFit/>
          </a:bodyPr>
          <a:lstStyle/>
          <a:p>
            <a:r>
              <a:rPr lang="en-US" sz="1600" b="1" dirty="0"/>
              <a:t>Phase</a:t>
            </a:r>
            <a:r>
              <a:rPr lang="en-US" sz="1600" dirty="0"/>
              <a:t>: In-possession (attacking)</a:t>
            </a:r>
          </a:p>
          <a:p>
            <a:r>
              <a:rPr lang="en-US" sz="1600" b="1" dirty="0"/>
              <a:t>Sub-Phase</a:t>
            </a:r>
            <a:r>
              <a:rPr lang="en-US" sz="1600" dirty="0"/>
              <a:t>: Build-up</a:t>
            </a:r>
          </a:p>
          <a:p>
            <a:r>
              <a:rPr lang="en-US" sz="1600" b="1" dirty="0"/>
              <a:t>Trigger</a:t>
            </a:r>
            <a:r>
              <a:rPr lang="en-US" sz="1600" dirty="0"/>
              <a:t>: Regain the ball in defensive half of the field</a:t>
            </a:r>
          </a:p>
          <a:p>
            <a:r>
              <a:rPr lang="en-US" sz="1600" b="1" dirty="0"/>
              <a:t>Key Performance Objective</a:t>
            </a:r>
            <a:r>
              <a:rPr lang="en-US" sz="1600" dirty="0"/>
              <a:t>: Cross the midfield over 70% of the time while maintaining possession</a:t>
            </a:r>
          </a:p>
          <a:p>
            <a:endParaRPr lang="en-US" sz="1600" dirty="0"/>
          </a:p>
        </p:txBody>
      </p:sp>
      <p:sp>
        <p:nvSpPr>
          <p:cNvPr id="7" name="TextBox 6">
            <a:extLst>
              <a:ext uri="{FF2B5EF4-FFF2-40B4-BE49-F238E27FC236}">
                <a16:creationId xmlns:a16="http://schemas.microsoft.com/office/drawing/2014/main" id="{24694A44-BD03-18C0-8413-5BCE3C11315B}"/>
              </a:ext>
            </a:extLst>
          </p:cNvPr>
          <p:cNvSpPr txBox="1"/>
          <p:nvPr/>
        </p:nvSpPr>
        <p:spPr>
          <a:xfrm>
            <a:off x="6204887" y="1316956"/>
            <a:ext cx="6096814" cy="1077218"/>
          </a:xfrm>
          <a:prstGeom prst="rect">
            <a:avLst/>
          </a:prstGeom>
          <a:noFill/>
        </p:spPr>
        <p:txBody>
          <a:bodyPr wrap="square" rtlCol="0">
            <a:spAutoFit/>
          </a:bodyPr>
          <a:lstStyle/>
          <a:p>
            <a:r>
              <a:rPr lang="en-US" sz="1600" b="1" dirty="0"/>
              <a:t>Principles</a:t>
            </a:r>
          </a:p>
          <a:p>
            <a:pPr marL="285750" indent="-285750">
              <a:buFont typeface="Arial" panose="020B0604020202020204" pitchFamily="34" charset="0"/>
              <a:buChar char="•"/>
            </a:pPr>
            <a:r>
              <a:rPr lang="en-US" sz="1600" dirty="0"/>
              <a:t>Short-safe-simple first pass away from pressure</a:t>
            </a:r>
          </a:p>
          <a:p>
            <a:pPr marL="285750" indent="-285750">
              <a:buFont typeface="Arial" panose="020B0604020202020204" pitchFamily="34" charset="0"/>
              <a:buChar char="•"/>
            </a:pPr>
            <a:r>
              <a:rPr lang="en-US" sz="1600" dirty="0"/>
              <a:t>Near players sprint to any supporting space</a:t>
            </a:r>
          </a:p>
          <a:p>
            <a:pPr marL="285750" indent="-285750">
              <a:buFont typeface="Arial" panose="020B0604020202020204" pitchFamily="34" charset="0"/>
              <a:buChar char="•"/>
            </a:pPr>
            <a:r>
              <a:rPr lang="en-US" sz="1600" dirty="0"/>
              <a:t>Rapidly create and maintain team shape in order to build-up</a:t>
            </a:r>
          </a:p>
        </p:txBody>
      </p:sp>
      <p:cxnSp>
        <p:nvCxnSpPr>
          <p:cNvPr id="9" name="Straight Connector 8">
            <a:extLst>
              <a:ext uri="{FF2B5EF4-FFF2-40B4-BE49-F238E27FC236}">
                <a16:creationId xmlns:a16="http://schemas.microsoft.com/office/drawing/2014/main" id="{6D574F7A-0F1C-A021-C1A7-3DACA8285E3F}"/>
              </a:ext>
            </a:extLst>
          </p:cNvPr>
          <p:cNvCxnSpPr/>
          <p:nvPr/>
        </p:nvCxnSpPr>
        <p:spPr>
          <a:xfrm flipV="1">
            <a:off x="49873" y="2758412"/>
            <a:ext cx="11592560" cy="71120"/>
          </a:xfrm>
          <a:prstGeom prst="line">
            <a:avLst/>
          </a:prstGeom>
        </p:spPr>
        <p:style>
          <a:lnRef idx="2">
            <a:schemeClr val="dk1"/>
          </a:lnRef>
          <a:fillRef idx="0">
            <a:schemeClr val="dk1"/>
          </a:fillRef>
          <a:effectRef idx="1">
            <a:schemeClr val="dk1"/>
          </a:effectRef>
          <a:fontRef idx="minor">
            <a:schemeClr val="tx1"/>
          </a:fontRef>
        </p:style>
      </p:cxnSp>
      <p:sp>
        <p:nvSpPr>
          <p:cNvPr id="10" name="TextBox 9">
            <a:extLst>
              <a:ext uri="{FF2B5EF4-FFF2-40B4-BE49-F238E27FC236}">
                <a16:creationId xmlns:a16="http://schemas.microsoft.com/office/drawing/2014/main" id="{0186D767-410E-CBDD-10AE-6E6B714CC310}"/>
              </a:ext>
            </a:extLst>
          </p:cNvPr>
          <p:cNvSpPr txBox="1"/>
          <p:nvPr/>
        </p:nvSpPr>
        <p:spPr>
          <a:xfrm>
            <a:off x="58126" y="3369158"/>
            <a:ext cx="3740305" cy="1938992"/>
          </a:xfrm>
          <a:prstGeom prst="rect">
            <a:avLst/>
          </a:prstGeom>
          <a:noFill/>
        </p:spPr>
        <p:txBody>
          <a:bodyPr wrap="square" rtlCol="0">
            <a:spAutoFit/>
          </a:bodyPr>
          <a:lstStyle/>
          <a:p>
            <a:r>
              <a:rPr lang="en-US" sz="1200" b="1" dirty="0"/>
              <a:t>Team Tactical Principles</a:t>
            </a:r>
          </a:p>
          <a:p>
            <a:pPr marL="111125" indent="-111125">
              <a:buFont typeface="Arial" panose="020B0604020202020204" pitchFamily="34" charset="0"/>
              <a:buChar char="•"/>
            </a:pPr>
            <a:r>
              <a:rPr lang="en-US" sz="1200" dirty="0"/>
              <a:t>Gain control of the ball</a:t>
            </a:r>
          </a:p>
          <a:p>
            <a:pPr marL="111125" indent="-111125">
              <a:buFont typeface="Arial" panose="020B0604020202020204" pitchFamily="34" charset="0"/>
              <a:buChar char="•"/>
            </a:pPr>
            <a:r>
              <a:rPr lang="en-US" sz="1200" dirty="0"/>
              <a:t>Players move to their assigned build-up zones</a:t>
            </a:r>
          </a:p>
          <a:p>
            <a:pPr marL="111125" indent="-111125">
              <a:buFont typeface="Arial" panose="020B0604020202020204" pitchFamily="34" charset="0"/>
              <a:buChar char="•"/>
            </a:pPr>
            <a:r>
              <a:rPr lang="en-US" sz="1200" dirty="0"/>
              <a:t>Defenders play flat across the width of the 18</a:t>
            </a:r>
          </a:p>
          <a:p>
            <a:pPr marL="111125" indent="-111125">
              <a:buFont typeface="Arial" panose="020B0604020202020204" pitchFamily="34" charset="0"/>
              <a:buChar char="•"/>
            </a:pPr>
            <a:r>
              <a:rPr lang="en-US" sz="1200" dirty="0"/>
              <a:t>Wingers move to outside channels</a:t>
            </a:r>
          </a:p>
          <a:p>
            <a:pPr marL="111125" indent="-111125">
              <a:buFont typeface="Arial" panose="020B0604020202020204" pitchFamily="34" charset="0"/>
              <a:buChar char="•"/>
            </a:pPr>
            <a:r>
              <a:rPr lang="en-US" sz="1200" dirty="0"/>
              <a:t>Central midfielders play freely within the central channel to create passing options</a:t>
            </a:r>
          </a:p>
          <a:p>
            <a:pPr marL="111125" indent="-111125">
              <a:buFont typeface="Arial" panose="020B0604020202020204" pitchFamily="34" charset="0"/>
              <a:buChar char="•"/>
            </a:pPr>
            <a:r>
              <a:rPr lang="en-US" sz="1200" dirty="0"/>
              <a:t>Forwards check back focusing on facilitating the build-up</a:t>
            </a:r>
          </a:p>
          <a:p>
            <a:pPr marL="111125" indent="-111125">
              <a:buFont typeface="Arial" panose="020B0604020202020204" pitchFamily="34" charset="0"/>
              <a:buChar char="•"/>
            </a:pPr>
            <a:endParaRPr lang="en-US" sz="1200" dirty="0"/>
          </a:p>
        </p:txBody>
      </p:sp>
      <p:sp>
        <p:nvSpPr>
          <p:cNvPr id="11" name="TextBox 10">
            <a:extLst>
              <a:ext uri="{FF2B5EF4-FFF2-40B4-BE49-F238E27FC236}">
                <a16:creationId xmlns:a16="http://schemas.microsoft.com/office/drawing/2014/main" id="{A3A005AF-24E2-5A36-8176-5145795FEFAE}"/>
              </a:ext>
            </a:extLst>
          </p:cNvPr>
          <p:cNvSpPr txBox="1"/>
          <p:nvPr/>
        </p:nvSpPr>
        <p:spPr>
          <a:xfrm>
            <a:off x="8315129" y="2904996"/>
            <a:ext cx="3790893" cy="830997"/>
          </a:xfrm>
          <a:prstGeom prst="rect">
            <a:avLst/>
          </a:prstGeom>
          <a:noFill/>
        </p:spPr>
        <p:txBody>
          <a:bodyPr wrap="square" rtlCol="0">
            <a:spAutoFit/>
          </a:bodyPr>
          <a:lstStyle/>
          <a:p>
            <a:r>
              <a:rPr lang="en-US" sz="1200" b="1" dirty="0"/>
              <a:t>Wingers</a:t>
            </a:r>
          </a:p>
          <a:p>
            <a:pPr marL="111125" indent="-111125">
              <a:buFont typeface="Arial" panose="020B0604020202020204" pitchFamily="34" charset="0"/>
              <a:buChar char="•"/>
            </a:pPr>
            <a:r>
              <a:rPr lang="en-US" sz="1200" dirty="0"/>
              <a:t>Play wide near the sideline in the outside channels</a:t>
            </a:r>
          </a:p>
          <a:p>
            <a:pPr marL="111125" indent="-111125">
              <a:buFont typeface="Arial" panose="020B0604020202020204" pitchFamily="34" charset="0"/>
              <a:buChar char="•"/>
            </a:pPr>
            <a:r>
              <a:rPr lang="en-US" sz="1200" dirty="0"/>
              <a:t>Position as far up the field providing a safe passing option for the defenders</a:t>
            </a:r>
          </a:p>
        </p:txBody>
      </p:sp>
      <p:grpSp>
        <p:nvGrpSpPr>
          <p:cNvPr id="19" name="Group 18">
            <a:extLst>
              <a:ext uri="{FF2B5EF4-FFF2-40B4-BE49-F238E27FC236}">
                <a16:creationId xmlns:a16="http://schemas.microsoft.com/office/drawing/2014/main" id="{F2B36162-6DF2-CE99-8678-94EAA17FA86C}"/>
              </a:ext>
            </a:extLst>
          </p:cNvPr>
          <p:cNvGrpSpPr/>
          <p:nvPr/>
        </p:nvGrpSpPr>
        <p:grpSpPr>
          <a:xfrm>
            <a:off x="3891280" y="3158822"/>
            <a:ext cx="4409440" cy="3262933"/>
            <a:chOff x="3891280" y="3158822"/>
            <a:chExt cx="4409440" cy="3262933"/>
          </a:xfrm>
        </p:grpSpPr>
        <p:sp>
          <p:nvSpPr>
            <p:cNvPr id="12" name="Rectangle 11">
              <a:extLst>
                <a:ext uri="{FF2B5EF4-FFF2-40B4-BE49-F238E27FC236}">
                  <a16:creationId xmlns:a16="http://schemas.microsoft.com/office/drawing/2014/main" id="{107FAEAA-9F00-79B9-C002-789E8C1A2266}"/>
                </a:ext>
              </a:extLst>
            </p:cNvPr>
            <p:cNvSpPr/>
            <p:nvPr/>
          </p:nvSpPr>
          <p:spPr>
            <a:xfrm>
              <a:off x="3891280" y="3159760"/>
              <a:ext cx="4409440" cy="3190875"/>
            </a:xfrm>
            <a:prstGeom prst="rect">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06652A1-A024-1585-D9D2-B96B888A2854}"/>
                </a:ext>
              </a:extLst>
            </p:cNvPr>
            <p:cNvSpPr/>
            <p:nvPr/>
          </p:nvSpPr>
          <p:spPr>
            <a:xfrm>
              <a:off x="5118100" y="5439093"/>
              <a:ext cx="1955800" cy="914400"/>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47758BF-2214-D2DF-AA7A-F6318496C823}"/>
                </a:ext>
              </a:extLst>
            </p:cNvPr>
            <p:cNvSpPr/>
            <p:nvPr/>
          </p:nvSpPr>
          <p:spPr>
            <a:xfrm>
              <a:off x="5791200" y="6350635"/>
              <a:ext cx="690880" cy="71120"/>
            </a:xfrm>
            <a:prstGeom prst="rect">
              <a:avLst/>
            </a:prstGeom>
            <a:solidFill>
              <a:schemeClr val="bg2">
                <a:lumMod val="9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6D5D315-DEBA-1068-AD3A-D21E077933D0}"/>
                </a:ext>
              </a:extLst>
            </p:cNvPr>
            <p:cNvSpPr/>
            <p:nvPr/>
          </p:nvSpPr>
          <p:spPr>
            <a:xfrm>
              <a:off x="5647690" y="5989796"/>
              <a:ext cx="977900" cy="36512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8D18922E-3869-9F27-9EAD-D60826326D3A}"/>
                </a:ext>
              </a:extLst>
            </p:cNvPr>
            <p:cNvSpPr/>
            <p:nvPr/>
          </p:nvSpPr>
          <p:spPr>
            <a:xfrm>
              <a:off x="5679440" y="3158822"/>
              <a:ext cx="721360" cy="760403"/>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8966F55B-1138-9E23-2A7F-4D180DC106BF}"/>
                </a:ext>
              </a:extLst>
            </p:cNvPr>
            <p:cNvCxnSpPr/>
            <p:nvPr/>
          </p:nvCxnSpPr>
          <p:spPr>
            <a:xfrm>
              <a:off x="3891280" y="3547923"/>
              <a:ext cx="4409440" cy="0"/>
            </a:xfrm>
            <a:prstGeom prst="line">
              <a:avLst/>
            </a:prstGeom>
          </p:spPr>
          <p:style>
            <a:lnRef idx="2">
              <a:schemeClr val="dk1"/>
            </a:lnRef>
            <a:fillRef idx="0">
              <a:schemeClr val="dk1"/>
            </a:fillRef>
            <a:effectRef idx="1">
              <a:schemeClr val="dk1"/>
            </a:effectRef>
            <a:fontRef idx="minor">
              <a:schemeClr val="tx1"/>
            </a:fontRef>
          </p:style>
        </p:cxnSp>
      </p:grpSp>
      <p:sp>
        <p:nvSpPr>
          <p:cNvPr id="20" name="Oval 19">
            <a:extLst>
              <a:ext uri="{FF2B5EF4-FFF2-40B4-BE49-F238E27FC236}">
                <a16:creationId xmlns:a16="http://schemas.microsoft.com/office/drawing/2014/main" id="{AF01F098-2BB6-B3A8-8E1A-78E2A2787D16}"/>
              </a:ext>
            </a:extLst>
          </p:cNvPr>
          <p:cNvSpPr/>
          <p:nvPr/>
        </p:nvSpPr>
        <p:spPr>
          <a:xfrm>
            <a:off x="5282644" y="565260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32" name="Oval 31">
            <a:extLst>
              <a:ext uri="{FF2B5EF4-FFF2-40B4-BE49-F238E27FC236}">
                <a16:creationId xmlns:a16="http://schemas.microsoft.com/office/drawing/2014/main" id="{88F2C569-FE3D-96C6-67A9-90192BF0E650}"/>
              </a:ext>
            </a:extLst>
          </p:cNvPr>
          <p:cNvSpPr/>
          <p:nvPr/>
        </p:nvSpPr>
        <p:spPr>
          <a:xfrm>
            <a:off x="6040120" y="6079650"/>
            <a:ext cx="171976" cy="178752"/>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18B87D06-0CCE-C7D0-5FEF-D3ACD993B9F4}"/>
              </a:ext>
            </a:extLst>
          </p:cNvPr>
          <p:cNvSpPr txBox="1"/>
          <p:nvPr/>
        </p:nvSpPr>
        <p:spPr>
          <a:xfrm>
            <a:off x="8332382" y="3941176"/>
            <a:ext cx="3840110" cy="830997"/>
          </a:xfrm>
          <a:prstGeom prst="rect">
            <a:avLst/>
          </a:prstGeom>
          <a:noFill/>
        </p:spPr>
        <p:txBody>
          <a:bodyPr wrap="square" rtlCol="0">
            <a:spAutoFit/>
          </a:bodyPr>
          <a:lstStyle/>
          <a:p>
            <a:r>
              <a:rPr lang="en-US" sz="1200" b="1" dirty="0"/>
              <a:t>Center Midfielders</a:t>
            </a:r>
          </a:p>
          <a:p>
            <a:pPr marL="111125" indent="-111125">
              <a:buFont typeface="Arial" panose="020B0604020202020204" pitchFamily="34" charset="0"/>
              <a:buChar char="•"/>
            </a:pPr>
            <a:r>
              <a:rPr lang="en-US" sz="1200" dirty="0"/>
              <a:t>Play in the central channel</a:t>
            </a:r>
          </a:p>
          <a:p>
            <a:pPr marL="111125" indent="-111125">
              <a:buFont typeface="Arial" panose="020B0604020202020204" pitchFamily="34" charset="0"/>
              <a:buChar char="•"/>
            </a:pPr>
            <a:r>
              <a:rPr lang="en-US" sz="1200" dirty="0"/>
              <a:t>Move to open passing lane within the central channel</a:t>
            </a:r>
          </a:p>
          <a:p>
            <a:pPr marL="111125" indent="-111125">
              <a:buFont typeface="Arial" panose="020B0604020202020204" pitchFamily="34" charset="0"/>
              <a:buChar char="•"/>
            </a:pPr>
            <a:r>
              <a:rPr lang="en-US" sz="1200" dirty="0"/>
              <a:t>Look to switch the field</a:t>
            </a:r>
          </a:p>
        </p:txBody>
      </p:sp>
      <p:sp>
        <p:nvSpPr>
          <p:cNvPr id="40" name="TextBox 39">
            <a:extLst>
              <a:ext uri="{FF2B5EF4-FFF2-40B4-BE49-F238E27FC236}">
                <a16:creationId xmlns:a16="http://schemas.microsoft.com/office/drawing/2014/main" id="{1D1EAEC7-DD00-4D3E-8507-F394B306FD4D}"/>
              </a:ext>
            </a:extLst>
          </p:cNvPr>
          <p:cNvSpPr txBox="1"/>
          <p:nvPr/>
        </p:nvSpPr>
        <p:spPr>
          <a:xfrm>
            <a:off x="29553" y="5251355"/>
            <a:ext cx="3606804" cy="646331"/>
          </a:xfrm>
          <a:prstGeom prst="rect">
            <a:avLst/>
          </a:prstGeom>
          <a:noFill/>
        </p:spPr>
        <p:txBody>
          <a:bodyPr wrap="square" rtlCol="0">
            <a:spAutoFit/>
          </a:bodyPr>
          <a:lstStyle/>
          <a:p>
            <a:r>
              <a:rPr lang="en-US" sz="1200" b="1" dirty="0"/>
              <a:t>Outside backs</a:t>
            </a:r>
          </a:p>
          <a:p>
            <a:pPr marL="111125" indent="-111125">
              <a:buFont typeface="Arial" panose="020B0604020202020204" pitchFamily="34" charset="0"/>
              <a:buChar char="•"/>
            </a:pPr>
            <a:r>
              <a:rPr lang="en-US" sz="1200" dirty="0"/>
              <a:t>Spread out no wider than the penalty area</a:t>
            </a:r>
          </a:p>
          <a:p>
            <a:pPr marL="111125" indent="-111125">
              <a:buFont typeface="Arial" panose="020B0604020202020204" pitchFamily="34" charset="0"/>
              <a:buChar char="•"/>
            </a:pPr>
            <a:r>
              <a:rPr lang="en-US" sz="1200" dirty="0"/>
              <a:t>Look to switch the field</a:t>
            </a:r>
          </a:p>
        </p:txBody>
      </p:sp>
      <p:sp>
        <p:nvSpPr>
          <p:cNvPr id="42" name="Oval 41">
            <a:extLst>
              <a:ext uri="{FF2B5EF4-FFF2-40B4-BE49-F238E27FC236}">
                <a16:creationId xmlns:a16="http://schemas.microsoft.com/office/drawing/2014/main" id="{D5770FC7-E994-642C-4499-2BC7B6E677AD}"/>
              </a:ext>
            </a:extLst>
          </p:cNvPr>
          <p:cNvSpPr/>
          <p:nvPr/>
        </p:nvSpPr>
        <p:spPr>
          <a:xfrm>
            <a:off x="6014720" y="6000212"/>
            <a:ext cx="121920" cy="125234"/>
          </a:xfrm>
          <a:prstGeom prst="ellipse">
            <a:avLst/>
          </a:prstGeom>
          <a:solidFill>
            <a:schemeClr val="bg2">
              <a:lumMod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Isosceles Triangle 42">
            <a:extLst>
              <a:ext uri="{FF2B5EF4-FFF2-40B4-BE49-F238E27FC236}">
                <a16:creationId xmlns:a16="http://schemas.microsoft.com/office/drawing/2014/main" id="{29682FED-708C-138F-9909-369BB165FAC9}"/>
              </a:ext>
            </a:extLst>
          </p:cNvPr>
          <p:cNvSpPr/>
          <p:nvPr/>
        </p:nvSpPr>
        <p:spPr>
          <a:xfrm rot="11071050">
            <a:off x="4506660" y="4161151"/>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3">
            <a:extLst>
              <a:ext uri="{FF2B5EF4-FFF2-40B4-BE49-F238E27FC236}">
                <a16:creationId xmlns:a16="http://schemas.microsoft.com/office/drawing/2014/main" id="{BF6A300F-60E6-2252-B860-E2D26763FC67}"/>
              </a:ext>
            </a:extLst>
          </p:cNvPr>
          <p:cNvSpPr/>
          <p:nvPr/>
        </p:nvSpPr>
        <p:spPr>
          <a:xfrm rot="11071050">
            <a:off x="5523519" y="5228758"/>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a:extLst>
              <a:ext uri="{FF2B5EF4-FFF2-40B4-BE49-F238E27FC236}">
                <a16:creationId xmlns:a16="http://schemas.microsoft.com/office/drawing/2014/main" id="{5137D7CB-A485-57E7-336D-710DBF02BFBC}"/>
              </a:ext>
            </a:extLst>
          </p:cNvPr>
          <p:cNvSpPr/>
          <p:nvPr/>
        </p:nvSpPr>
        <p:spPr>
          <a:xfrm rot="11071050">
            <a:off x="5399998" y="3239395"/>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a:extLst>
              <a:ext uri="{FF2B5EF4-FFF2-40B4-BE49-F238E27FC236}">
                <a16:creationId xmlns:a16="http://schemas.microsoft.com/office/drawing/2014/main" id="{10EC1B3A-287A-8EF9-C2AC-31E02D886379}"/>
              </a:ext>
            </a:extLst>
          </p:cNvPr>
          <p:cNvSpPr/>
          <p:nvPr/>
        </p:nvSpPr>
        <p:spPr>
          <a:xfrm rot="11071050">
            <a:off x="6294076" y="5241619"/>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a:extLst>
              <a:ext uri="{FF2B5EF4-FFF2-40B4-BE49-F238E27FC236}">
                <a16:creationId xmlns:a16="http://schemas.microsoft.com/office/drawing/2014/main" id="{F4BBCCB1-9AC7-A3DD-38C6-E96E1C108354}"/>
              </a:ext>
            </a:extLst>
          </p:cNvPr>
          <p:cNvSpPr/>
          <p:nvPr/>
        </p:nvSpPr>
        <p:spPr>
          <a:xfrm rot="11071050">
            <a:off x="7516375" y="4411699"/>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Isosceles Triangle 48">
            <a:extLst>
              <a:ext uri="{FF2B5EF4-FFF2-40B4-BE49-F238E27FC236}">
                <a16:creationId xmlns:a16="http://schemas.microsoft.com/office/drawing/2014/main" id="{42462260-8B2D-5174-C13D-375769FA981D}"/>
              </a:ext>
            </a:extLst>
          </p:cNvPr>
          <p:cNvSpPr/>
          <p:nvPr/>
        </p:nvSpPr>
        <p:spPr>
          <a:xfrm rot="11071050">
            <a:off x="5625593" y="419367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9A75379F-D419-FD48-7716-EB9CE52327C9}"/>
              </a:ext>
            </a:extLst>
          </p:cNvPr>
          <p:cNvSpPr/>
          <p:nvPr/>
        </p:nvSpPr>
        <p:spPr>
          <a:xfrm rot="11071050">
            <a:off x="7288701" y="3279217"/>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Isosceles Triangle 50">
            <a:extLst>
              <a:ext uri="{FF2B5EF4-FFF2-40B4-BE49-F238E27FC236}">
                <a16:creationId xmlns:a16="http://schemas.microsoft.com/office/drawing/2014/main" id="{5EF3FADF-26C4-5B22-A6BB-6194441CD3CC}"/>
              </a:ext>
            </a:extLst>
          </p:cNvPr>
          <p:cNvSpPr/>
          <p:nvPr/>
        </p:nvSpPr>
        <p:spPr>
          <a:xfrm rot="11071050">
            <a:off x="6526797" y="3289496"/>
            <a:ext cx="213445" cy="189071"/>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Arrow Connector 53">
            <a:extLst>
              <a:ext uri="{FF2B5EF4-FFF2-40B4-BE49-F238E27FC236}">
                <a16:creationId xmlns:a16="http://schemas.microsoft.com/office/drawing/2014/main" id="{A0051D11-A0DF-1598-A976-E38795A010EE}"/>
              </a:ext>
            </a:extLst>
          </p:cNvPr>
          <p:cNvCxnSpPr>
            <a:cxnSpLocks/>
            <a:endCxn id="20" idx="0"/>
          </p:cNvCxnSpPr>
          <p:nvPr/>
        </p:nvCxnSpPr>
        <p:spPr>
          <a:xfrm flipH="1" flipV="1">
            <a:off x="5368632" y="5652604"/>
            <a:ext cx="640804" cy="48746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 name="TextBox 2">
            <a:extLst>
              <a:ext uri="{FF2B5EF4-FFF2-40B4-BE49-F238E27FC236}">
                <a16:creationId xmlns:a16="http://schemas.microsoft.com/office/drawing/2014/main" id="{D85D3AA1-7765-1FB6-9B0D-0629496D9875}"/>
              </a:ext>
            </a:extLst>
          </p:cNvPr>
          <p:cNvSpPr txBox="1"/>
          <p:nvPr/>
        </p:nvSpPr>
        <p:spPr>
          <a:xfrm>
            <a:off x="69542" y="2905681"/>
            <a:ext cx="3740305" cy="461665"/>
          </a:xfrm>
          <a:prstGeom prst="rect">
            <a:avLst/>
          </a:prstGeom>
          <a:noFill/>
        </p:spPr>
        <p:txBody>
          <a:bodyPr wrap="square" rtlCol="0">
            <a:spAutoFit/>
          </a:bodyPr>
          <a:lstStyle/>
          <a:p>
            <a:r>
              <a:rPr lang="en-US" sz="1200" b="1" dirty="0"/>
              <a:t>Formation</a:t>
            </a:r>
          </a:p>
          <a:p>
            <a:pPr marL="111125" indent="-111125">
              <a:buFont typeface="Arial" panose="020B0604020202020204" pitchFamily="34" charset="0"/>
              <a:buChar char="•"/>
            </a:pPr>
            <a:r>
              <a:rPr lang="en-US" sz="1200" dirty="0"/>
              <a:t>1-3-4-1</a:t>
            </a:r>
          </a:p>
        </p:txBody>
      </p:sp>
      <p:sp>
        <p:nvSpPr>
          <p:cNvPr id="17" name="TextBox 16">
            <a:extLst>
              <a:ext uri="{FF2B5EF4-FFF2-40B4-BE49-F238E27FC236}">
                <a16:creationId xmlns:a16="http://schemas.microsoft.com/office/drawing/2014/main" id="{9F801AD4-EB4C-ED84-05B4-A3CACD6BEE3E}"/>
              </a:ext>
            </a:extLst>
          </p:cNvPr>
          <p:cNvSpPr txBox="1"/>
          <p:nvPr/>
        </p:nvSpPr>
        <p:spPr>
          <a:xfrm>
            <a:off x="8355294" y="4918110"/>
            <a:ext cx="3840110" cy="1015663"/>
          </a:xfrm>
          <a:prstGeom prst="rect">
            <a:avLst/>
          </a:prstGeom>
          <a:noFill/>
        </p:spPr>
        <p:txBody>
          <a:bodyPr wrap="square" rtlCol="0">
            <a:spAutoFit/>
          </a:bodyPr>
          <a:lstStyle/>
          <a:p>
            <a:r>
              <a:rPr lang="en-US" sz="1200" b="1" dirty="0"/>
              <a:t>Forward</a:t>
            </a:r>
          </a:p>
          <a:p>
            <a:pPr marL="111125" indent="-111125">
              <a:buFont typeface="Arial" panose="020B0604020202020204" pitchFamily="34" charset="0"/>
              <a:buChar char="•"/>
            </a:pPr>
            <a:r>
              <a:rPr lang="en-US" sz="1200" dirty="0"/>
              <a:t>Priority is to build-up and not scoring</a:t>
            </a:r>
          </a:p>
          <a:p>
            <a:pPr marL="111125" indent="-111125">
              <a:buFont typeface="Arial" panose="020B0604020202020204" pitchFamily="34" charset="0"/>
              <a:buChar char="•"/>
            </a:pPr>
            <a:r>
              <a:rPr lang="en-US" sz="1200" dirty="0"/>
              <a:t>Play with back to goal and make runs and passes to facilitate the movement of the ball down the field.</a:t>
            </a:r>
          </a:p>
          <a:p>
            <a:endParaRPr lang="en-US" sz="1200" dirty="0"/>
          </a:p>
        </p:txBody>
      </p:sp>
      <p:sp>
        <p:nvSpPr>
          <p:cNvPr id="22" name="Rectangle 21">
            <a:extLst>
              <a:ext uri="{FF2B5EF4-FFF2-40B4-BE49-F238E27FC236}">
                <a16:creationId xmlns:a16="http://schemas.microsoft.com/office/drawing/2014/main" id="{E244E864-F75E-3716-41C3-CC2788E7A044}"/>
              </a:ext>
            </a:extLst>
          </p:cNvPr>
          <p:cNvSpPr/>
          <p:nvPr/>
        </p:nvSpPr>
        <p:spPr>
          <a:xfrm>
            <a:off x="4929194" y="3554084"/>
            <a:ext cx="2263002" cy="1568661"/>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E56F69BE-DFF2-3FFF-6C87-FEE26ED69D32}"/>
              </a:ext>
            </a:extLst>
          </p:cNvPr>
          <p:cNvSpPr txBox="1"/>
          <p:nvPr/>
        </p:nvSpPr>
        <p:spPr>
          <a:xfrm>
            <a:off x="3859407" y="5771873"/>
            <a:ext cx="1149545" cy="307777"/>
          </a:xfrm>
          <a:prstGeom prst="rect">
            <a:avLst/>
          </a:prstGeom>
          <a:noFill/>
        </p:spPr>
        <p:txBody>
          <a:bodyPr wrap="none" rtlCol="0">
            <a:spAutoFit/>
          </a:bodyPr>
          <a:lstStyle/>
          <a:p>
            <a:r>
              <a:rPr lang="en-US" sz="1400" dirty="0"/>
              <a:t>Left channel</a:t>
            </a:r>
          </a:p>
        </p:txBody>
      </p:sp>
      <p:sp>
        <p:nvSpPr>
          <p:cNvPr id="24" name="TextBox 23">
            <a:extLst>
              <a:ext uri="{FF2B5EF4-FFF2-40B4-BE49-F238E27FC236}">
                <a16:creationId xmlns:a16="http://schemas.microsoft.com/office/drawing/2014/main" id="{5262659B-C91A-1575-E50E-584BBC438CFE}"/>
              </a:ext>
            </a:extLst>
          </p:cNvPr>
          <p:cNvSpPr txBox="1"/>
          <p:nvPr/>
        </p:nvSpPr>
        <p:spPr>
          <a:xfrm>
            <a:off x="7121710" y="5726070"/>
            <a:ext cx="1247457" cy="307777"/>
          </a:xfrm>
          <a:prstGeom prst="rect">
            <a:avLst/>
          </a:prstGeom>
          <a:noFill/>
        </p:spPr>
        <p:txBody>
          <a:bodyPr wrap="none" rtlCol="0">
            <a:spAutoFit/>
          </a:bodyPr>
          <a:lstStyle/>
          <a:p>
            <a:r>
              <a:rPr lang="en-US" sz="1400" dirty="0"/>
              <a:t>Right channel</a:t>
            </a:r>
          </a:p>
        </p:txBody>
      </p:sp>
      <p:sp>
        <p:nvSpPr>
          <p:cNvPr id="25" name="TextBox 24">
            <a:extLst>
              <a:ext uri="{FF2B5EF4-FFF2-40B4-BE49-F238E27FC236}">
                <a16:creationId xmlns:a16="http://schemas.microsoft.com/office/drawing/2014/main" id="{2CA78385-B685-11DA-2912-D59FD045C83A}"/>
              </a:ext>
            </a:extLst>
          </p:cNvPr>
          <p:cNvSpPr txBox="1"/>
          <p:nvPr/>
        </p:nvSpPr>
        <p:spPr>
          <a:xfrm>
            <a:off x="5401521" y="4546137"/>
            <a:ext cx="1424877" cy="307777"/>
          </a:xfrm>
          <a:prstGeom prst="rect">
            <a:avLst/>
          </a:prstGeom>
          <a:noFill/>
        </p:spPr>
        <p:txBody>
          <a:bodyPr wrap="none" rtlCol="0">
            <a:spAutoFit/>
          </a:bodyPr>
          <a:lstStyle/>
          <a:p>
            <a:r>
              <a:rPr lang="en-US" sz="1400" dirty="0"/>
              <a:t>Central channel</a:t>
            </a:r>
          </a:p>
        </p:txBody>
      </p:sp>
      <p:sp>
        <p:nvSpPr>
          <p:cNvPr id="26" name="TextBox 25">
            <a:extLst>
              <a:ext uri="{FF2B5EF4-FFF2-40B4-BE49-F238E27FC236}">
                <a16:creationId xmlns:a16="http://schemas.microsoft.com/office/drawing/2014/main" id="{E393F219-B644-BB1A-E4FF-F4A69A6700B1}"/>
              </a:ext>
            </a:extLst>
          </p:cNvPr>
          <p:cNvSpPr txBox="1"/>
          <p:nvPr/>
        </p:nvSpPr>
        <p:spPr>
          <a:xfrm>
            <a:off x="8378190" y="6033847"/>
            <a:ext cx="3840110" cy="830997"/>
          </a:xfrm>
          <a:prstGeom prst="rect">
            <a:avLst/>
          </a:prstGeom>
          <a:noFill/>
        </p:spPr>
        <p:txBody>
          <a:bodyPr wrap="square" rtlCol="0">
            <a:spAutoFit/>
          </a:bodyPr>
          <a:lstStyle/>
          <a:p>
            <a:r>
              <a:rPr lang="en-US" sz="1200" b="1" dirty="0"/>
              <a:t>Keeper</a:t>
            </a:r>
          </a:p>
          <a:p>
            <a:pPr marL="111125" indent="-111125">
              <a:buFont typeface="Arial" panose="020B0604020202020204" pitchFamily="34" charset="0"/>
              <a:buChar char="•"/>
            </a:pPr>
            <a:r>
              <a:rPr lang="en-US" sz="1200" dirty="0"/>
              <a:t>Move to provide a safe pass back from the defenders</a:t>
            </a:r>
          </a:p>
          <a:p>
            <a:pPr marL="111125" indent="-111125">
              <a:buFont typeface="Arial" panose="020B0604020202020204" pitchFamily="34" charset="0"/>
              <a:buChar char="•"/>
            </a:pPr>
            <a:r>
              <a:rPr lang="en-US" sz="1200" dirty="0"/>
              <a:t>Switch field away from the pressure</a:t>
            </a:r>
          </a:p>
          <a:p>
            <a:endParaRPr lang="en-US" sz="1200" dirty="0"/>
          </a:p>
        </p:txBody>
      </p:sp>
      <p:cxnSp>
        <p:nvCxnSpPr>
          <p:cNvPr id="28" name="Straight Arrow Connector 27">
            <a:extLst>
              <a:ext uri="{FF2B5EF4-FFF2-40B4-BE49-F238E27FC236}">
                <a16:creationId xmlns:a16="http://schemas.microsoft.com/office/drawing/2014/main" id="{5C2141C6-7903-22C3-77CC-E46C5C7BF86A}"/>
              </a:ext>
            </a:extLst>
          </p:cNvPr>
          <p:cNvCxnSpPr>
            <a:cxnSpLocks/>
          </p:cNvCxnSpPr>
          <p:nvPr/>
        </p:nvCxnSpPr>
        <p:spPr>
          <a:xfrm flipH="1" flipV="1">
            <a:off x="4189184" y="5029087"/>
            <a:ext cx="1003893" cy="67357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56" name="Straight Arrow Connector 55">
            <a:extLst>
              <a:ext uri="{FF2B5EF4-FFF2-40B4-BE49-F238E27FC236}">
                <a16:creationId xmlns:a16="http://schemas.microsoft.com/office/drawing/2014/main" id="{FA59C58D-A0C9-E7A9-BEB9-C60B898EF420}"/>
              </a:ext>
            </a:extLst>
          </p:cNvPr>
          <p:cNvCxnSpPr>
            <a:cxnSpLocks/>
          </p:cNvCxnSpPr>
          <p:nvPr/>
        </p:nvCxnSpPr>
        <p:spPr>
          <a:xfrm flipV="1">
            <a:off x="4247699" y="4276573"/>
            <a:ext cx="978123" cy="60982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62" name="Straight Arrow Connector 61">
            <a:extLst>
              <a:ext uri="{FF2B5EF4-FFF2-40B4-BE49-F238E27FC236}">
                <a16:creationId xmlns:a16="http://schemas.microsoft.com/office/drawing/2014/main" id="{9E64591B-A098-C460-9E42-A356F68FD516}"/>
              </a:ext>
            </a:extLst>
          </p:cNvPr>
          <p:cNvCxnSpPr>
            <a:cxnSpLocks/>
          </p:cNvCxnSpPr>
          <p:nvPr/>
        </p:nvCxnSpPr>
        <p:spPr>
          <a:xfrm flipH="1" flipV="1">
            <a:off x="5118100" y="3694993"/>
            <a:ext cx="173264" cy="51712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53" name="Straight Arrow Connector 52">
            <a:extLst>
              <a:ext uri="{FF2B5EF4-FFF2-40B4-BE49-F238E27FC236}">
                <a16:creationId xmlns:a16="http://schemas.microsoft.com/office/drawing/2014/main" id="{88292EA8-9E29-26D9-1C9E-D34A8C0D5146}"/>
              </a:ext>
            </a:extLst>
          </p:cNvPr>
          <p:cNvCxnSpPr>
            <a:cxnSpLocks/>
          </p:cNvCxnSpPr>
          <p:nvPr/>
        </p:nvCxnSpPr>
        <p:spPr>
          <a:xfrm flipH="1">
            <a:off x="5094737" y="3581733"/>
            <a:ext cx="832838" cy="91940"/>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cxnSp>
        <p:nvCxnSpPr>
          <p:cNvPr id="60" name="Straight Arrow Connector 59">
            <a:extLst>
              <a:ext uri="{FF2B5EF4-FFF2-40B4-BE49-F238E27FC236}">
                <a16:creationId xmlns:a16="http://schemas.microsoft.com/office/drawing/2014/main" id="{6BCAC092-CF26-D9E1-2884-1BCBFF02996D}"/>
              </a:ext>
            </a:extLst>
          </p:cNvPr>
          <p:cNvCxnSpPr>
            <a:cxnSpLocks/>
          </p:cNvCxnSpPr>
          <p:nvPr/>
        </p:nvCxnSpPr>
        <p:spPr>
          <a:xfrm flipV="1">
            <a:off x="4103196" y="3350882"/>
            <a:ext cx="102834" cy="1474605"/>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8" name="Oval 7">
            <a:extLst>
              <a:ext uri="{FF2B5EF4-FFF2-40B4-BE49-F238E27FC236}">
                <a16:creationId xmlns:a16="http://schemas.microsoft.com/office/drawing/2014/main" id="{98C56772-E504-0C94-6984-D9803A9E8529}"/>
              </a:ext>
            </a:extLst>
          </p:cNvPr>
          <p:cNvSpPr/>
          <p:nvPr/>
        </p:nvSpPr>
        <p:spPr>
          <a:xfrm>
            <a:off x="6004521" y="4949708"/>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7" name="Oval 26">
            <a:extLst>
              <a:ext uri="{FF2B5EF4-FFF2-40B4-BE49-F238E27FC236}">
                <a16:creationId xmlns:a16="http://schemas.microsoft.com/office/drawing/2014/main" id="{CB7188E9-F9B6-9607-4052-D19FAE92D73E}"/>
              </a:ext>
            </a:extLst>
          </p:cNvPr>
          <p:cNvSpPr/>
          <p:nvPr/>
        </p:nvSpPr>
        <p:spPr>
          <a:xfrm>
            <a:off x="6876320" y="5652604"/>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D</a:t>
            </a:r>
          </a:p>
        </p:txBody>
      </p:sp>
      <p:sp>
        <p:nvSpPr>
          <p:cNvPr id="29" name="Oval 28">
            <a:extLst>
              <a:ext uri="{FF2B5EF4-FFF2-40B4-BE49-F238E27FC236}">
                <a16:creationId xmlns:a16="http://schemas.microsoft.com/office/drawing/2014/main" id="{64E397AD-D1DF-CD99-69FB-D9D0EC2822D1}"/>
              </a:ext>
            </a:extLst>
          </p:cNvPr>
          <p:cNvSpPr/>
          <p:nvPr/>
        </p:nvSpPr>
        <p:spPr>
          <a:xfrm>
            <a:off x="4017208" y="486033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
        <p:nvSpPr>
          <p:cNvPr id="34" name="Oval 33">
            <a:extLst>
              <a:ext uri="{FF2B5EF4-FFF2-40B4-BE49-F238E27FC236}">
                <a16:creationId xmlns:a16="http://schemas.microsoft.com/office/drawing/2014/main" id="{29EDD333-1540-2FE6-AA14-044B1575F604}"/>
              </a:ext>
            </a:extLst>
          </p:cNvPr>
          <p:cNvSpPr/>
          <p:nvPr/>
        </p:nvSpPr>
        <p:spPr>
          <a:xfrm>
            <a:off x="5272633" y="423869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55" name="Oval 54">
            <a:extLst>
              <a:ext uri="{FF2B5EF4-FFF2-40B4-BE49-F238E27FC236}">
                <a16:creationId xmlns:a16="http://schemas.microsoft.com/office/drawing/2014/main" id="{8994607B-4EAA-A016-3307-900754DFFEF0}"/>
              </a:ext>
            </a:extLst>
          </p:cNvPr>
          <p:cNvSpPr/>
          <p:nvPr/>
        </p:nvSpPr>
        <p:spPr>
          <a:xfrm>
            <a:off x="6776150" y="419883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M</a:t>
            </a:r>
          </a:p>
        </p:txBody>
      </p:sp>
      <p:sp>
        <p:nvSpPr>
          <p:cNvPr id="57" name="Oval 56">
            <a:extLst>
              <a:ext uri="{FF2B5EF4-FFF2-40B4-BE49-F238E27FC236}">
                <a16:creationId xmlns:a16="http://schemas.microsoft.com/office/drawing/2014/main" id="{8D20D957-ACCB-0E35-54F2-30DFA687FC0E}"/>
              </a:ext>
            </a:extLst>
          </p:cNvPr>
          <p:cNvSpPr/>
          <p:nvPr/>
        </p:nvSpPr>
        <p:spPr>
          <a:xfrm>
            <a:off x="5941984" y="3418592"/>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F</a:t>
            </a:r>
          </a:p>
        </p:txBody>
      </p:sp>
      <p:cxnSp>
        <p:nvCxnSpPr>
          <p:cNvPr id="71" name="Straight Arrow Connector 70">
            <a:extLst>
              <a:ext uri="{FF2B5EF4-FFF2-40B4-BE49-F238E27FC236}">
                <a16:creationId xmlns:a16="http://schemas.microsoft.com/office/drawing/2014/main" id="{53FDBC6F-E6A6-2B45-EB97-441177CC20FD}"/>
              </a:ext>
            </a:extLst>
          </p:cNvPr>
          <p:cNvCxnSpPr>
            <a:cxnSpLocks/>
          </p:cNvCxnSpPr>
          <p:nvPr/>
        </p:nvCxnSpPr>
        <p:spPr>
          <a:xfrm flipH="1" flipV="1">
            <a:off x="4289132" y="3373752"/>
            <a:ext cx="736119" cy="32124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74" name="Straight Arrow Connector 73">
            <a:extLst>
              <a:ext uri="{FF2B5EF4-FFF2-40B4-BE49-F238E27FC236}">
                <a16:creationId xmlns:a16="http://schemas.microsoft.com/office/drawing/2014/main" id="{819DAECA-B307-A04F-7F95-E89AA580D7B5}"/>
              </a:ext>
            </a:extLst>
          </p:cNvPr>
          <p:cNvCxnSpPr>
            <a:cxnSpLocks/>
          </p:cNvCxnSpPr>
          <p:nvPr/>
        </p:nvCxnSpPr>
        <p:spPr>
          <a:xfrm flipH="1" flipV="1">
            <a:off x="5368896" y="4855397"/>
            <a:ext cx="603963" cy="161104"/>
          </a:xfrm>
          <a:prstGeom prst="straightConnector1">
            <a:avLst/>
          </a:prstGeom>
          <a:ln>
            <a:prstDash val="dash"/>
            <a:tailEnd type="triangle"/>
          </a:ln>
        </p:spPr>
        <p:style>
          <a:lnRef idx="2">
            <a:schemeClr val="dk1"/>
          </a:lnRef>
          <a:fillRef idx="0">
            <a:schemeClr val="dk1"/>
          </a:fillRef>
          <a:effectRef idx="1">
            <a:schemeClr val="dk1"/>
          </a:effectRef>
          <a:fontRef idx="minor">
            <a:schemeClr val="tx1"/>
          </a:fontRef>
        </p:style>
      </p:cxnSp>
      <p:sp>
        <p:nvSpPr>
          <p:cNvPr id="77" name="TextBox 76">
            <a:extLst>
              <a:ext uri="{FF2B5EF4-FFF2-40B4-BE49-F238E27FC236}">
                <a16:creationId xmlns:a16="http://schemas.microsoft.com/office/drawing/2014/main" id="{277E3565-FD43-3639-398F-93F4AACE6A4F}"/>
              </a:ext>
            </a:extLst>
          </p:cNvPr>
          <p:cNvSpPr txBox="1"/>
          <p:nvPr/>
        </p:nvSpPr>
        <p:spPr>
          <a:xfrm>
            <a:off x="69542" y="6062829"/>
            <a:ext cx="3606804" cy="646331"/>
          </a:xfrm>
          <a:prstGeom prst="rect">
            <a:avLst/>
          </a:prstGeom>
          <a:noFill/>
        </p:spPr>
        <p:txBody>
          <a:bodyPr wrap="square" rtlCol="0">
            <a:spAutoFit/>
          </a:bodyPr>
          <a:lstStyle/>
          <a:p>
            <a:r>
              <a:rPr lang="en-US" sz="1200" b="1" dirty="0"/>
              <a:t>Center Back</a:t>
            </a:r>
          </a:p>
          <a:p>
            <a:pPr marL="111125" indent="-111125">
              <a:buFont typeface="Arial" panose="020B0604020202020204" pitchFamily="34" charset="0"/>
              <a:buChar char="•"/>
            </a:pPr>
            <a:r>
              <a:rPr lang="en-US" sz="1200" dirty="0"/>
              <a:t>Play outside the 18 as a central passer</a:t>
            </a:r>
          </a:p>
          <a:p>
            <a:pPr marL="111125" indent="-111125">
              <a:buFont typeface="Arial" panose="020B0604020202020204" pitchFamily="34" charset="0"/>
              <a:buChar char="•"/>
            </a:pPr>
            <a:r>
              <a:rPr lang="en-US" sz="1200" dirty="0"/>
              <a:t>Look to switch the field</a:t>
            </a:r>
          </a:p>
        </p:txBody>
      </p:sp>
      <p:sp>
        <p:nvSpPr>
          <p:cNvPr id="78" name="Oval 77">
            <a:extLst>
              <a:ext uri="{FF2B5EF4-FFF2-40B4-BE49-F238E27FC236}">
                <a16:creationId xmlns:a16="http://schemas.microsoft.com/office/drawing/2014/main" id="{4F9DEA12-C5B7-FF55-0C0A-27BCC41ECDC5}"/>
              </a:ext>
            </a:extLst>
          </p:cNvPr>
          <p:cNvSpPr/>
          <p:nvPr/>
        </p:nvSpPr>
        <p:spPr>
          <a:xfrm>
            <a:off x="8080453" y="4880686"/>
            <a:ext cx="171976" cy="178752"/>
          </a:xfrm>
          <a:prstGeom prst="ellipse">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W</a:t>
            </a:r>
          </a:p>
        </p:txBody>
      </p:sp>
    </p:spTree>
    <p:extLst>
      <p:ext uri="{BB962C8B-B14F-4D97-AF65-F5344CB8AC3E}">
        <p14:creationId xmlns:p14="http://schemas.microsoft.com/office/powerpoint/2010/main" val="3852486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27314</TotalTime>
  <Words>4064</Words>
  <Application>Microsoft Office PowerPoint</Application>
  <PresentationFormat>Widescreen</PresentationFormat>
  <Paragraphs>722</Paragraphs>
  <Slides>24</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Aptos</vt:lpstr>
      <vt:lpstr>Aptos Display</vt:lpstr>
      <vt:lpstr>Arial</vt:lpstr>
      <vt:lpstr>Wingdings</vt:lpstr>
      <vt:lpstr>Office Theme</vt:lpstr>
      <vt:lpstr>Brookline Soccer Club B5 Game Model</vt:lpstr>
      <vt:lpstr>Game Model Overview</vt:lpstr>
      <vt:lpstr>Vision</vt:lpstr>
      <vt:lpstr>Our Culture</vt:lpstr>
      <vt:lpstr>Style of Play</vt:lpstr>
      <vt:lpstr>Phase of Play Framework</vt:lpstr>
      <vt:lpstr>Subphases by Phase</vt:lpstr>
      <vt:lpstr>Phase Attacking (in the flow and restart)</vt:lpstr>
      <vt:lpstr>Sub-Phase: Build-up</vt:lpstr>
      <vt:lpstr>Sub-Phase: Score by Team Ball Movement </vt:lpstr>
      <vt:lpstr>Sub-Phase: Goal-kick</vt:lpstr>
      <vt:lpstr>Sub-Phase: Throw-in</vt:lpstr>
      <vt:lpstr>Sub-Phase: Kick-off</vt:lpstr>
      <vt:lpstr>Sub-Phase: Free-Kick</vt:lpstr>
      <vt:lpstr>Sub-Phase: Counter-Attack</vt:lpstr>
      <vt:lpstr>Sub-Phase: Corner kick 1 -  Long-Cross</vt:lpstr>
      <vt:lpstr>Sub-Phase: Corner Kick 2 - Short </vt:lpstr>
      <vt:lpstr>Phase Defending (in the flow and restart)</vt:lpstr>
      <vt:lpstr>Sub-Phase: Low-Block</vt:lpstr>
      <vt:lpstr>Sub-Phase: Mid-Block</vt:lpstr>
      <vt:lpstr>Sub-Phase: High-Press</vt:lpstr>
      <vt:lpstr>Sub-Phase: Corner kick defense</vt:lpstr>
      <vt:lpstr>Seeing Ourselves - Offense</vt:lpstr>
      <vt:lpstr>Seeing Ourselves - Defense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Sam Hales</dc:creator>
  <cp:lastModifiedBy>Sam Hales</cp:lastModifiedBy>
  <cp:revision>30</cp:revision>
  <cp:lastPrinted>2025-02-05T14:42:14Z</cp:lastPrinted>
  <dcterms:created xsi:type="dcterms:W3CDTF">2024-11-13T14:02:42Z</dcterms:created>
  <dcterms:modified xsi:type="dcterms:W3CDTF">2025-04-13T22:16:09Z</dcterms:modified>
</cp:coreProperties>
</file>